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36"/>
  </p:notesMasterIdLst>
  <p:handoutMasterIdLst>
    <p:handoutMasterId r:id="rId37"/>
  </p:handoutMasterIdLst>
  <p:sldIdLst>
    <p:sldId id="430" r:id="rId5"/>
    <p:sldId id="502" r:id="rId6"/>
    <p:sldId id="503" r:id="rId7"/>
    <p:sldId id="504" r:id="rId8"/>
    <p:sldId id="505" r:id="rId9"/>
    <p:sldId id="506" r:id="rId10"/>
    <p:sldId id="507" r:id="rId11"/>
    <p:sldId id="508" r:id="rId12"/>
    <p:sldId id="509" r:id="rId13"/>
    <p:sldId id="482"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10" r:id="rId29"/>
    <p:sldId id="511" r:id="rId30"/>
    <p:sldId id="512" r:id="rId31"/>
    <p:sldId id="513" r:id="rId32"/>
    <p:sldId id="514" r:id="rId33"/>
    <p:sldId id="515" r:id="rId34"/>
    <p:sldId id="516" r:id="rId3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912"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 id="2" name="Urszula Pawlik" initials="UP" lastIdx="1" clrIdx="1">
    <p:extLst>
      <p:ext uri="{19B8F6BF-5375-455C-9EA6-DF929625EA0E}">
        <p15:presenceInfo xmlns:p15="http://schemas.microsoft.com/office/powerpoint/2012/main" userId="S::urszula.pawlik@pl.ibm.com::1b09805b-9e0e-43bf-ad99-1efb4ffa0d0a" providerId="AD"/>
      </p:ext>
    </p:extLst>
  </p:cmAuthor>
  <p:cmAuthor id="3" name="Rachel Formella" initials="RF" lastIdx="1" clrIdx="2">
    <p:extLst>
      <p:ext uri="{19B8F6BF-5375-455C-9EA6-DF929625EA0E}">
        <p15:presenceInfo xmlns:p15="http://schemas.microsoft.com/office/powerpoint/2012/main" userId="Rachel Forme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E32"/>
    <a:srgbClr val="C80000"/>
    <a:srgbClr val="860000"/>
    <a:srgbClr val="361422"/>
    <a:srgbClr val="E6D6FF"/>
    <a:srgbClr val="E0DBDA"/>
    <a:srgbClr val="F7F3F1"/>
    <a:srgbClr val="000000"/>
    <a:srgbClr val="DBFBFB"/>
    <a:srgbClr val="ED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0" autoAdjust="0"/>
    <p:restoredTop sz="94281"/>
  </p:normalViewPr>
  <p:slideViewPr>
    <p:cSldViewPr snapToObjects="1">
      <p:cViewPr varScale="1">
        <p:scale>
          <a:sx n="69" d="100"/>
          <a:sy n="69" d="100"/>
        </p:scale>
        <p:origin x="552" y="58"/>
      </p:cViewPr>
      <p:guideLst>
        <p:guide orient="horz" pos="2592"/>
        <p:guide pos="4608"/>
        <p:guide pos="6912"/>
        <p:guide pos="2304"/>
        <p:guide orient="horz" pos="1296"/>
        <p:guide orient="horz" pos="3888"/>
        <p:guide/>
        <p:guide pos="9216"/>
        <p:guide orient="horz"/>
        <p:guide orient="horz" pos="5184"/>
      </p:guideLst>
    </p:cSldViewPr>
  </p:slideViewPr>
  <p:notesTextViewPr>
    <p:cViewPr>
      <p:scale>
        <a:sx n="1" d="1"/>
        <a:sy n="1" d="1"/>
      </p:scale>
      <p:origin x="0" y="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1-08T11:08:39.080" idx="1">
    <p:pos x="4816" y="1346"/>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2/16/2021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D0594-4E60-8F4B-8226-C705B94694A4}" type="slidenum">
              <a:rPr lang="en-US" smtClean="0"/>
              <a:pPr/>
              <a:t>13</a:t>
            </a:fld>
            <a:endParaRPr lang="en-US" dirty="0"/>
          </a:p>
        </p:txBody>
      </p:sp>
    </p:spTree>
    <p:extLst>
      <p:ext uri="{BB962C8B-B14F-4D97-AF65-F5344CB8AC3E}">
        <p14:creationId xmlns:p14="http://schemas.microsoft.com/office/powerpoint/2010/main" val="367833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D0594-4E60-8F4B-8226-C705B94694A4}" type="slidenum">
              <a:rPr lang="en-US" smtClean="0"/>
              <a:pPr/>
              <a:t>16</a:t>
            </a:fld>
            <a:endParaRPr lang="en-US" dirty="0"/>
          </a:p>
        </p:txBody>
      </p:sp>
    </p:spTree>
    <p:extLst>
      <p:ext uri="{BB962C8B-B14F-4D97-AF65-F5344CB8AC3E}">
        <p14:creationId xmlns:p14="http://schemas.microsoft.com/office/powerpoint/2010/main" val="367833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17</a:t>
            </a:fld>
            <a:endParaRPr lang="en-US" dirty="0"/>
          </a:p>
        </p:txBody>
      </p:sp>
    </p:spTree>
    <p:extLst>
      <p:ext uri="{BB962C8B-B14F-4D97-AF65-F5344CB8AC3E}">
        <p14:creationId xmlns:p14="http://schemas.microsoft.com/office/powerpoint/2010/main" val="25898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286804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686328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5913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3-10_Title and Content">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37476390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extLst>
      <p:ext uri="{BB962C8B-B14F-4D97-AF65-F5344CB8AC3E}">
        <p14:creationId xmlns:p14="http://schemas.microsoft.com/office/powerpoint/2010/main" val="3705606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67FDFA15-57B0-7C48-8E19-F699BF4505B1}" type="slidenum">
              <a:rPr lang="en-US" sz="800" b="0" i="0" smtClean="0">
                <a:solidFill>
                  <a:schemeClr val="tx1"/>
                </a:solidFill>
                <a:latin typeface="IBM Plex Sans" charset="0"/>
                <a:ea typeface="IBM Plex Sans" charset="0"/>
                <a:cs typeface="IBM Plex Sans" charset="0"/>
              </a:rPr>
              <a:t>‹#›</a:t>
            </a:fld>
            <a:endParaRPr lang="en-US" sz="800" b="0" i="0" dirty="0">
              <a:solidFill>
                <a:schemeClr val="tx1"/>
              </a:solidFill>
              <a:latin typeface="IBM Plex Sans" charset="0"/>
              <a:ea typeface="IBM Plex Sans" charset="0"/>
              <a:cs typeface="IBM Plex Sans" charset="0"/>
            </a:endParaRP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18"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2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3" name="TextBox 2">
            <a:extLst>
              <a:ext uri="{FF2B5EF4-FFF2-40B4-BE49-F238E27FC236}">
                <a16:creationId xmlns:a16="http://schemas.microsoft.com/office/drawing/2014/main" id="{91D9FACB-641C-7746-827D-6E92ECA61CAA}"/>
              </a:ext>
            </a:extLst>
          </p:cNvPr>
          <p:cNvSpPr txBox="1"/>
          <p:nvPr userDrawn="1"/>
        </p:nvSpPr>
        <p:spPr>
          <a:xfrm>
            <a:off x="2523067" y="8017933"/>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 name="TextBox 3">
            <a:extLst>
              <a:ext uri="{FF2B5EF4-FFF2-40B4-BE49-F238E27FC236}">
                <a16:creationId xmlns:a16="http://schemas.microsoft.com/office/drawing/2014/main" id="{44371970-7ABC-A940-9BA4-4758F3B33182}"/>
              </a:ext>
            </a:extLst>
          </p:cNvPr>
          <p:cNvSpPr txBox="1"/>
          <p:nvPr userDrawn="1"/>
        </p:nvSpPr>
        <p:spPr>
          <a:xfrm>
            <a:off x="2328333" y="8026400"/>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6" name="TextBox 5">
            <a:extLst>
              <a:ext uri="{FF2B5EF4-FFF2-40B4-BE49-F238E27FC236}">
                <a16:creationId xmlns:a16="http://schemas.microsoft.com/office/drawing/2014/main" id="{108DA930-AE07-2644-B2B3-08C043C4A322}"/>
              </a:ext>
            </a:extLst>
          </p:cNvPr>
          <p:cNvSpPr txBox="1"/>
          <p:nvPr userDrawn="1"/>
        </p:nvSpPr>
        <p:spPr>
          <a:xfrm>
            <a:off x="2074333" y="8009467"/>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4-4_Title and Content">
    <p:bg>
      <p:bgPr>
        <a:solidFill>
          <a:schemeClr val="tx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extLst>
      <p:ext uri="{BB962C8B-B14F-4D97-AF65-F5344CB8AC3E}">
        <p14:creationId xmlns:p14="http://schemas.microsoft.com/office/powerpoint/2010/main" val="2507260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2" name="TextBox 1">
            <a:extLst>
              <a:ext uri="{FF2B5EF4-FFF2-40B4-BE49-F238E27FC236}">
                <a16:creationId xmlns:a16="http://schemas.microsoft.com/office/drawing/2014/main" id="{847C26D1-2B55-9C47-A6BF-C0C7FF39825F}"/>
              </a:ext>
            </a:extLst>
          </p:cNvPr>
          <p:cNvSpPr txBox="1"/>
          <p:nvPr userDrawn="1"/>
        </p:nvSpPr>
        <p:spPr>
          <a:xfrm>
            <a:off x="2319867" y="8001000"/>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2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4.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 id="2147483800" r:id="rId21"/>
    <p:sldLayoutId id="2147483804" r:id="rId22"/>
    <p:sldLayoutId id="2147483806"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99" r:id="rId23"/>
    <p:sldLayoutId id="2147483713" r:id="rId24"/>
    <p:sldLayoutId id="2147483714" r:id="rId25"/>
    <p:sldLayoutId id="2147483805" r:id="rId26"/>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16 February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803" r:id="rId6"/>
    <p:sldLayoutId id="2147483728" r:id="rId7"/>
    <p:sldLayoutId id="2147483786" r:id="rId8"/>
    <p:sldLayoutId id="2147483721" r:id="rId9"/>
    <p:sldLayoutId id="2147483787" r:id="rId10"/>
    <p:sldLayoutId id="2147483788" r:id="rId11"/>
    <p:sldLayoutId id="2147483789" r:id="rId12"/>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0BFFAF-8C78-704E-A53C-FC876AD608D9}"/>
              </a:ext>
            </a:extLst>
          </p:cNvPr>
          <p:cNvSpPr>
            <a:spLocks noGrp="1"/>
          </p:cNvSpPr>
          <p:nvPr>
            <p:ph type="title"/>
          </p:nvPr>
        </p:nvSpPr>
        <p:spPr>
          <a:xfrm>
            <a:off x="457200" y="507357"/>
            <a:ext cx="13716000" cy="3457454"/>
          </a:xfrm>
        </p:spPr>
        <p:txBody>
          <a:bodyPr/>
          <a:lstStyle/>
          <a:p>
            <a:r>
              <a:rPr lang="en-US" sz="7200" b="1" dirty="0">
                <a:solidFill>
                  <a:srgbClr val="630E32"/>
                </a:solidFill>
              </a:rPr>
              <a:t>Corporate</a:t>
            </a:r>
            <a:br>
              <a:rPr lang="en-US" sz="7200" b="1" dirty="0">
                <a:solidFill>
                  <a:srgbClr val="630E32"/>
                </a:solidFill>
              </a:rPr>
            </a:br>
            <a:r>
              <a:rPr lang="en-US" sz="7200" b="1" dirty="0">
                <a:solidFill>
                  <a:srgbClr val="630E32"/>
                </a:solidFill>
              </a:rPr>
              <a:t>Readiness</a:t>
            </a:r>
            <a:br>
              <a:rPr lang="en-US" sz="7200" b="1" dirty="0">
                <a:solidFill>
                  <a:srgbClr val="630E32"/>
                </a:solidFill>
              </a:rPr>
            </a:br>
            <a:r>
              <a:rPr lang="en-US" sz="7200" b="1" dirty="0">
                <a:solidFill>
                  <a:srgbClr val="630E32"/>
                </a:solidFill>
              </a:rPr>
              <a:t>Certificate</a:t>
            </a:r>
          </a:p>
        </p:txBody>
      </p:sp>
      <p:pic>
        <p:nvPicPr>
          <p:cNvPr id="5" name="Picture 4" descr="A person talking on a cell phone&#10;&#10;Description automatically generated">
            <a:extLst>
              <a:ext uri="{FF2B5EF4-FFF2-40B4-BE49-F238E27FC236}">
                <a16:creationId xmlns:a16="http://schemas.microsoft.com/office/drawing/2014/main" id="{D54D840A-B2EC-416A-9423-32256E92F78C}"/>
              </a:ext>
            </a:extLst>
          </p:cNvPr>
          <p:cNvPicPr>
            <a:picLocks noChangeAspect="1"/>
          </p:cNvPicPr>
          <p:nvPr/>
        </p:nvPicPr>
        <p:blipFill>
          <a:blip r:embed="rId2"/>
          <a:stretch>
            <a:fillRect/>
          </a:stretch>
        </p:blipFill>
        <p:spPr>
          <a:xfrm>
            <a:off x="8125528" y="0"/>
            <a:ext cx="6504872" cy="8229600"/>
          </a:xfrm>
          <a:prstGeom prst="rect">
            <a:avLst/>
          </a:prstGeom>
        </p:spPr>
      </p:pic>
      <p:pic>
        <p:nvPicPr>
          <p:cNvPr id="15" name="Picture 14">
            <a:extLst>
              <a:ext uri="{FF2B5EF4-FFF2-40B4-BE49-F238E27FC236}">
                <a16:creationId xmlns:a16="http://schemas.microsoft.com/office/drawing/2014/main" id="{81A1058F-27D5-4B23-8404-8441FE2B3E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371050" y="6337039"/>
            <a:ext cx="2238125" cy="960895"/>
          </a:xfrm>
          <a:prstGeom prst="rect">
            <a:avLst/>
          </a:prstGeom>
        </p:spPr>
      </p:pic>
      <p:pic>
        <p:nvPicPr>
          <p:cNvPr id="16" name="Picture 15">
            <a:extLst>
              <a:ext uri="{FF2B5EF4-FFF2-40B4-BE49-F238E27FC236}">
                <a16:creationId xmlns:a16="http://schemas.microsoft.com/office/drawing/2014/main" id="{EA226895-0468-473D-BC62-21220125060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97838" y="7409911"/>
            <a:ext cx="1984550" cy="286292"/>
          </a:xfrm>
          <a:prstGeom prst="rect">
            <a:avLst/>
          </a:prstGeom>
        </p:spPr>
      </p:pic>
      <p:sp>
        <p:nvSpPr>
          <p:cNvPr id="10" name="Minus Sign 9">
            <a:extLst>
              <a:ext uri="{FF2B5EF4-FFF2-40B4-BE49-F238E27FC236}">
                <a16:creationId xmlns:a16="http://schemas.microsoft.com/office/drawing/2014/main" id="{982FB051-262D-426A-B775-C4C5EE8D0A67}"/>
              </a:ext>
            </a:extLst>
          </p:cNvPr>
          <p:cNvSpPr/>
          <p:nvPr/>
        </p:nvSpPr>
        <p:spPr>
          <a:xfrm>
            <a:off x="320040" y="4051391"/>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Tree>
    <p:extLst>
      <p:ext uri="{BB962C8B-B14F-4D97-AF65-F5344CB8AC3E}">
        <p14:creationId xmlns:p14="http://schemas.microsoft.com/office/powerpoint/2010/main" val="109105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en-US" sz="5400" b="1" dirty="0">
                <a:solidFill>
                  <a:schemeClr val="tx1"/>
                </a:solidFill>
                <a:latin typeface="Calibri" panose="020F0502020204030204" pitchFamily="34" charset="0"/>
                <a:ea typeface="IBM Plex Sans" charset="0"/>
                <a:cs typeface="Calibri" panose="020F0502020204030204" pitchFamily="34" charset="0"/>
              </a:rPr>
              <a:t>Stream Offer</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en-US" sz="5400" b="1" dirty="0">
                <a:solidFill>
                  <a:srgbClr val="C80000"/>
                </a:solidFill>
                <a:latin typeface="Calibri" panose="020F0502020204030204" pitchFamily="34" charset="0"/>
                <a:ea typeface="IBM Plex Sans" charset="0"/>
                <a:cs typeface="Calibri" panose="020F0502020204030204" pitchFamily="34" charset="0"/>
              </a:rPr>
              <a:t>IBM.</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grpSp>
        <p:nvGrpSpPr>
          <p:cNvPr id="6" name="Group 5"/>
          <p:cNvGrpSpPr/>
          <p:nvPr/>
        </p:nvGrpSpPr>
        <p:grpSpPr>
          <a:xfrm>
            <a:off x="914400" y="7899655"/>
            <a:ext cx="2621910" cy="220571"/>
            <a:chOff x="914400" y="7899655"/>
            <a:chExt cx="2621910" cy="220571"/>
          </a:xfrm>
        </p:grpSpPr>
        <p:sp>
          <p:nvSpPr>
            <p:cNvPr id="7"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8"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9" name="Slide Number Placeholder 2"/>
          <p:cNvSpPr txBox="1">
            <a:spLocks/>
          </p:cNvSpPr>
          <p:nvPr/>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10</a:t>
            </a:fld>
            <a:endParaRPr lang="en-US" sz="800" b="0" i="0" dirty="0">
              <a:solidFill>
                <a:schemeClr val="tx1"/>
              </a:solidFill>
              <a:latin typeface="IBM Plex Sans" charset="0"/>
              <a:ea typeface="IBM Plex Sans" charset="0"/>
              <a:cs typeface="IBM Plex Sans" charset="0"/>
            </a:endParaRPr>
          </a:p>
        </p:txBody>
      </p:sp>
      <p:sp>
        <p:nvSpPr>
          <p:cNvPr id="10" name="Footer Placeholder 3"/>
          <p:cNvSpPr txBox="1">
            <a:spLocks/>
          </p:cNvSpPr>
          <p:nvPr/>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193241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322429"/>
            <a:ext cx="2690991" cy="153536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Service Management with Agile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the IBM Way</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3989744" y="1322429"/>
            <a:ext cx="6583679" cy="982980"/>
          </a:xfrm>
        </p:spPr>
        <p:txBody>
          <a:bodyPr/>
          <a:lstStyle/>
          <a:p>
            <a:r>
              <a:rPr lang="en-US" dirty="0">
                <a:latin typeface="Calibri" panose="020F0502020204030204" pitchFamily="34" charset="0"/>
                <a:cs typeface="Calibri" panose="020F0502020204030204" pitchFamily="34" charset="0"/>
              </a:rPr>
              <a:t>The course will cover the essentials of Service</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Management. The Program</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is aligned to ITIL’s</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best practices and based on standards developed by IBM Service Management.</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lectures</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will be covered with accordance to</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Agile methodology</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commonly used in IBM.</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ITIL, Lean, IT Methodology fundamentals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lvl="0" indent="-342900">
              <a:buClr>
                <a:srgbClr val="C00000"/>
              </a:buClr>
              <a:buFont typeface="Courier New" panose="02070309020205020404" pitchFamily="49" charset="0"/>
              <a:buChar char="o"/>
              <a:defRPr/>
            </a:pPr>
            <a:r>
              <a:rPr lang="pl-PL" dirty="0">
                <a:latin typeface="Calibri" panose="020F0502020204030204" pitchFamily="34" charset="0"/>
                <a:cs typeface="Calibri" panose="020F0502020204030204" pitchFamily="34" charset="0"/>
              </a:rPr>
              <a:t>Communication skills, </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Analytical think</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Time Management</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33096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77478" y="3743819"/>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AGILE</a:t>
            </a:r>
            <a:r>
              <a:rPr lang="pl-PL" dirty="0">
                <a:latin typeface="Calibri" panose="020F0502020204030204" pitchFamily="34" charset="0"/>
                <a:cs typeface="Calibri" panose="020F0502020204030204" pitchFamily="34" charset="0"/>
              </a:rPr>
              <a:t> Methodology</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ITIL Introduction. ITIL Service Lifecycle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What is ITSM? Principles, objectives, roles &amp; responsibilites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Service Manager Role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Incident Management</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Change Management</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Problem Management</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Service Lines, career at IBM</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a:t>
            </a:r>
            <a:r>
              <a:rPr lang="pl-PL" dirty="0">
                <a:latin typeface="Calibri" panose="020F0502020204030204" pitchFamily="34" charset="0"/>
                <a:cs typeface="Calibri" panose="020F0502020204030204" pitchFamily="34" charset="0"/>
              </a:rPr>
              <a:t>2-16</a:t>
            </a:r>
            <a:r>
              <a:rPr lang="en-US" dirty="0">
                <a:latin typeface="Calibri" panose="020F0502020204030204" pitchFamily="34" charset="0"/>
                <a:cs typeface="Calibri" panose="020F0502020204030204" pitchFamily="34" charset="0"/>
              </a:rPr>
              <a:t>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a:t>
            </a:r>
            <a:r>
              <a:rPr lang="pl-PL" dirty="0">
                <a:latin typeface="Calibri" panose="020F0502020204030204" pitchFamily="34" charset="0"/>
                <a:cs typeface="Calibri" panose="020F0502020204030204" pitchFamily="34" charset="0"/>
              </a:rPr>
              <a:t>90 - 120</a:t>
            </a:r>
            <a:r>
              <a:rPr lang="en-US" dirty="0">
                <a:latin typeface="Calibri" panose="020F0502020204030204" pitchFamily="34" charset="0"/>
                <a:cs typeface="Calibri" panose="020F0502020204030204" pitchFamily="34" charset="0"/>
              </a:rPr>
              <a:t> mins</a:t>
            </a:r>
          </a:p>
        </p:txBody>
      </p:sp>
      <p:sp>
        <p:nvSpPr>
          <p:cNvPr id="5" name="Content Placeholder 4">
            <a:extLst>
              <a:ext uri="{FF2B5EF4-FFF2-40B4-BE49-F238E27FC236}">
                <a16:creationId xmlns:a16="http://schemas.microsoft.com/office/drawing/2014/main" id="{A4365183-B261-4A49-B814-D6A962444EFD}"/>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13581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553831" cy="189447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Ś</a:t>
            </a:r>
            <a:r>
              <a:rPr lang="en-US" sz="3200" b="1" dirty="0" err="1">
                <a:latin typeface="Calibri" panose="020F0502020204030204" pitchFamily="34" charset="0"/>
                <a:cs typeface="Calibri" panose="020F0502020204030204" pitchFamily="34" charset="0"/>
              </a:rPr>
              <a:t>wiadczenie</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Usług</a:t>
            </a:r>
            <a:r>
              <a:rPr lang="en-US" sz="3200" b="1" dirty="0">
                <a:latin typeface="Calibri" panose="020F0502020204030204" pitchFamily="34" charset="0"/>
                <a:cs typeface="Calibri" panose="020F0502020204030204" pitchFamily="34" charset="0"/>
              </a:rPr>
              <a:t> IT w </a:t>
            </a:r>
            <a:r>
              <a:rPr lang="en-US" sz="3200" b="1" dirty="0" err="1">
                <a:latin typeface="Calibri" panose="020F0502020204030204" pitchFamily="34" charset="0"/>
                <a:cs typeface="Calibri" panose="020F0502020204030204" pitchFamily="34" charset="0"/>
              </a:rPr>
              <a:t>podejściu</a:t>
            </a:r>
            <a:r>
              <a:rPr lang="en-US" sz="3200" b="1" dirty="0">
                <a:latin typeface="Calibri" panose="020F0502020204030204" pitchFamily="34" charset="0"/>
                <a:cs typeface="Calibri" panose="020F0502020204030204" pitchFamily="34" charset="0"/>
              </a:rPr>
              <a:t> Agile w IBM</a:t>
            </a:r>
            <a:endParaRPr lang="en-US" sz="3200"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894367" y="240178"/>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23360" y="754318"/>
            <a:ext cx="6583679" cy="982980"/>
          </a:xfrm>
        </p:spPr>
        <p:txBody>
          <a:bodyPr/>
          <a:lstStyle/>
          <a:p>
            <a:r>
              <a:rPr lang="en-US" dirty="0" err="1">
                <a:latin typeface="Calibri" panose="020F0502020204030204" pitchFamily="34" charset="0"/>
                <a:cs typeface="Calibri" panose="020F0502020204030204" pitchFamily="34" charset="0"/>
              </a:rPr>
              <a:t>Tematyka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kursu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zawiera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zestaw</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informacji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niezbędnych</a:t>
            </a:r>
            <a:r>
              <a:rPr lang="en-US" dirty="0">
                <a:latin typeface="Calibri" panose="020F0502020204030204" pitchFamily="34" charset="0"/>
                <a:cs typeface="Calibri" panose="020F0502020204030204" pitchFamily="34" charset="0"/>
              </a:rPr>
              <a:t> do </a:t>
            </a:r>
            <a:r>
              <a:rPr lang="en-US" dirty="0" err="1">
                <a:latin typeface="Calibri" panose="020F0502020204030204" pitchFamily="34" charset="0"/>
                <a:cs typeface="Calibri" panose="020F0502020204030204" pitchFamily="34" charset="0"/>
              </a:rPr>
              <a:t>poznania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zrozumienia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specyfiki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świadczenia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usług</a:t>
            </a:r>
            <a:r>
              <a:rPr lang="en-US" dirty="0">
                <a:latin typeface="Calibri" panose="020F0502020204030204" pitchFamily="34" charset="0"/>
                <a:cs typeface="Calibri" panose="020F0502020204030204" pitchFamily="34" charset="0"/>
              </a:rPr>
              <a:t> IT. Program jest </a:t>
            </a:r>
            <a:r>
              <a:rPr lang="en-US" dirty="0" err="1">
                <a:latin typeface="Calibri" panose="020F0502020204030204" pitchFamily="34" charset="0"/>
                <a:cs typeface="Calibri" panose="020F0502020204030204" pitchFamily="34" charset="0"/>
              </a:rPr>
              <a:t>powiązany</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praktykami</a:t>
            </a:r>
            <a:r>
              <a:rPr lang="en-US" dirty="0">
                <a:latin typeface="Calibri" panose="020F0502020204030204" pitchFamily="34" charset="0"/>
                <a:cs typeface="Calibri" panose="020F0502020204030204" pitchFamily="34" charset="0"/>
              </a:rPr>
              <a:t> ITIL </a:t>
            </a:r>
            <a:r>
              <a:rPr lang="en-US" dirty="0" err="1">
                <a:latin typeface="Calibri" panose="020F0502020204030204" pitchFamily="34" charset="0"/>
                <a:cs typeface="Calibri" panose="020F0502020204030204" pitchFamily="34" charset="0"/>
              </a:rPr>
              <a:t>oraz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standardem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świadczenia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usług</a:t>
            </a:r>
            <a:r>
              <a:rPr lang="en-US" dirty="0">
                <a:latin typeface="Calibri" panose="020F0502020204030204" pitchFamily="34" charset="0"/>
                <a:cs typeface="Calibri" panose="020F0502020204030204" pitchFamily="34" charset="0"/>
              </a:rPr>
              <a:t> IT </a:t>
            </a:r>
            <a:r>
              <a:rPr lang="en-US" dirty="0" err="1">
                <a:latin typeface="Calibri" panose="020F0502020204030204" pitchFamily="34" charset="0"/>
                <a:cs typeface="Calibri" panose="020F0502020204030204" pitchFamily="34" charset="0"/>
              </a:rPr>
              <a:t>przez</a:t>
            </a:r>
            <a:r>
              <a:rPr lang="en-US" dirty="0">
                <a:latin typeface="Calibri" panose="020F0502020204030204" pitchFamily="34" charset="0"/>
                <a:cs typeface="Calibri" panose="020F0502020204030204" pitchFamily="34" charset="0"/>
              </a:rPr>
              <a:t> IBM. </a:t>
            </a:r>
            <a:r>
              <a:rPr lang="en-US" dirty="0" err="1">
                <a:latin typeface="Calibri" panose="020F0502020204030204" pitchFamily="34" charset="0"/>
                <a:cs typeface="Calibri" panose="020F0502020204030204" pitchFamily="34" charset="0"/>
              </a:rPr>
              <a:t>Kurs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prowadzony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przez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praktyków</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obszaru</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wieloletnim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doświadczeniem</a:t>
            </a:r>
            <a:r>
              <a:rPr lang="en-US" dirty="0">
                <a:latin typeface="Calibri" panose="020F0502020204030204" pitchFamily="34" charset="0"/>
                <a:cs typeface="Calibri" panose="020F0502020204030204" pitchFamily="34" charset="0"/>
              </a:rPr>
              <a:t>. To </a:t>
            </a:r>
            <a:r>
              <a:rPr lang="en-US" dirty="0" err="1">
                <a:latin typeface="Calibri" panose="020F0502020204030204" pitchFamily="34" charset="0"/>
                <a:cs typeface="Calibri" panose="020F0502020204030204" pitchFamily="34" charset="0"/>
              </a:rPr>
              <a:t>świetna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propozycja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dla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osób</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które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chcą</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zacząć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swoją</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karierę</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zawodową</a:t>
            </a:r>
            <a:r>
              <a:rPr lang="en-US" dirty="0">
                <a:latin typeface="Calibri" panose="020F0502020204030204" pitchFamily="34" charset="0"/>
                <a:cs typeface="Calibri" panose="020F0502020204030204" pitchFamily="34" charset="0"/>
              </a:rPr>
              <a:t> w </a:t>
            </a:r>
            <a:r>
              <a:rPr lang="en-US" dirty="0" err="1">
                <a:latin typeface="Calibri" panose="020F0502020204030204" pitchFamily="34" charset="0"/>
                <a:cs typeface="Calibri" panose="020F0502020204030204" pitchFamily="34" charset="0"/>
              </a:rPr>
              <a:t>środowisku</a:t>
            </a:r>
            <a:r>
              <a:rPr lang="en-US" dirty="0">
                <a:latin typeface="Calibri" panose="020F0502020204030204" pitchFamily="34" charset="0"/>
                <a:cs typeface="Calibri" panose="020F0502020204030204" pitchFamily="34" charset="0"/>
              </a:rPr>
              <a:t> IT</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777840"/>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Test </a:t>
            </a:r>
            <a:r>
              <a:rPr lang="en-US" dirty="0" err="1">
                <a:latin typeface="Calibri" panose="020F0502020204030204" pitchFamily="34" charset="0"/>
                <a:cs typeface="Calibri" panose="020F0502020204030204" pitchFamily="34" charset="0"/>
              </a:rPr>
              <a:t>znajomości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podstawowych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pojęć</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zakresu</a:t>
            </a:r>
            <a:r>
              <a:rPr lang="en-US" dirty="0">
                <a:latin typeface="Calibri" panose="020F0502020204030204" pitchFamily="34" charset="0"/>
                <a:cs typeface="Calibri" panose="020F0502020204030204" pitchFamily="34" charset="0"/>
              </a:rPr>
              <a:t> ITIL, Lean, </a:t>
            </a:r>
            <a:r>
              <a:rPr lang="en-US" dirty="0" err="1">
                <a:latin typeface="Calibri" panose="020F0502020204030204" pitchFamily="34" charset="0"/>
                <a:cs typeface="Calibri" panose="020F0502020204030204" pitchFamily="34" charset="0"/>
              </a:rPr>
              <a:t>metodyki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świadczenia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usług</a:t>
            </a:r>
            <a:r>
              <a:rPr lang="en-US" dirty="0">
                <a:latin typeface="Calibri" panose="020F0502020204030204" pitchFamily="34" charset="0"/>
                <a:cs typeface="Calibri" panose="020F0502020204030204" pitchFamily="34" charset="0"/>
              </a:rPr>
              <a:t> IT.</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0954816" y="2917364"/>
            <a:ext cx="3476244"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lvl="0" indent="-342900">
              <a:buClr>
                <a:srgbClr val="C00000"/>
              </a:buClr>
              <a:buFont typeface="Courier New" panose="02070309020205020404" pitchFamily="49" charset="0"/>
              <a:buChar char="o"/>
              <a:defRPr/>
            </a:pPr>
            <a:r>
              <a:rPr lang="en-US" dirty="0" err="1">
                <a:latin typeface="Calibri" panose="020F0502020204030204" pitchFamily="34" charset="0"/>
                <a:cs typeface="Calibri" panose="020F0502020204030204" pitchFamily="34" charset="0"/>
              </a:rPr>
              <a:t>Dobre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umiejętności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komunikacyjne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umiejętność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pracy</a:t>
            </a:r>
            <a:r>
              <a:rPr lang="en-US" dirty="0">
                <a:latin typeface="Calibri" panose="020F0502020204030204" pitchFamily="34" charset="0"/>
                <a:cs typeface="Calibri" panose="020F0502020204030204" pitchFamily="34" charset="0"/>
              </a:rPr>
              <a:t> w </a:t>
            </a:r>
            <a:r>
              <a:rPr lang="en-US" dirty="0" err="1">
                <a:latin typeface="Calibri" panose="020F0502020204030204" pitchFamily="34" charset="0"/>
                <a:cs typeface="Calibri" panose="020F0502020204030204" pitchFamily="34" charset="0"/>
              </a:rPr>
              <a:t>grupie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Umiejętność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myślenia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analitycznego</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Umiejętność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zarządzania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zadaniami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prioryteteami</a:t>
            </a:r>
            <a:r>
              <a:rPr lang="en-US" dirty="0">
                <a:latin typeface="Calibri" panose="020F0502020204030204" pitchFamily="34" charset="0"/>
                <a:cs typeface="Calibri" panose="020F0502020204030204" pitchFamily="34" charset="0"/>
              </a:rPr>
              <a:t> w </a:t>
            </a:r>
            <a:r>
              <a:rPr lang="en-US" dirty="0" err="1">
                <a:latin typeface="Calibri" panose="020F0502020204030204" pitchFamily="34" charset="0"/>
                <a:cs typeface="Calibri" panose="020F0502020204030204" pitchFamily="34" charset="0"/>
              </a:rPr>
              <a:t>czasie</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30174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53093" y="3667586"/>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Metodyka</a:t>
            </a:r>
            <a:r>
              <a:rPr lang="en-US" dirty="0">
                <a:latin typeface="Calibri" panose="020F0502020204030204" pitchFamily="34" charset="0"/>
                <a:cs typeface="Calibri" panose="020F0502020204030204" pitchFamily="34" charset="0"/>
              </a:rPr>
              <a:t> AGILE</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Wprowadzenie</a:t>
            </a:r>
            <a:r>
              <a:rPr lang="en-US" dirty="0">
                <a:latin typeface="Calibri" panose="020F0502020204030204" pitchFamily="34" charset="0"/>
                <a:cs typeface="Calibri" panose="020F0502020204030204" pitchFamily="34" charset="0"/>
              </a:rPr>
              <a:t> do ITIL, </a:t>
            </a:r>
            <a:r>
              <a:rPr lang="en-US" dirty="0" err="1">
                <a:latin typeface="Calibri" panose="020F0502020204030204" pitchFamily="34" charset="0"/>
                <a:cs typeface="Calibri" panose="020F0502020204030204" pitchFamily="34" charset="0"/>
              </a:rPr>
              <a:t>cykl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życia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usługi</a:t>
            </a:r>
            <a:r>
              <a:rPr lang="en-US" dirty="0">
                <a:latin typeface="Calibri" panose="020F0502020204030204" pitchFamily="34" charset="0"/>
                <a:cs typeface="Calibri" panose="020F0502020204030204" pitchFamily="34" charset="0"/>
              </a:rPr>
              <a:t>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ITSM – </a:t>
            </a:r>
            <a:r>
              <a:rPr lang="en-US" dirty="0" err="1">
                <a:latin typeface="Calibri" panose="020F0502020204030204" pitchFamily="34" charset="0"/>
                <a:cs typeface="Calibri" panose="020F0502020204030204" pitchFamily="34" charset="0"/>
              </a:rPr>
              <a:t>czym</a:t>
            </a:r>
            <a:r>
              <a:rPr lang="en-US" dirty="0">
                <a:latin typeface="Calibri" panose="020F0502020204030204" pitchFamily="34" charset="0"/>
                <a:cs typeface="Calibri" panose="020F0502020204030204" pitchFamily="34" charset="0"/>
              </a:rPr>
              <a:t> ITSM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jakie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możliwości</a:t>
            </a:r>
            <a:r>
              <a:rPr lang="en-US" dirty="0">
                <a:latin typeface="Calibri" panose="020F0502020204030204" pitchFamily="34" charset="0"/>
                <a:cs typeface="Calibri" panose="020F0502020204030204" pitchFamily="34" charset="0"/>
              </a:rPr>
              <a:t>?</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Rola</a:t>
            </a:r>
            <a:r>
              <a:rPr lang="en-US" dirty="0">
                <a:latin typeface="Calibri" panose="020F0502020204030204" pitchFamily="34" charset="0"/>
                <a:cs typeface="Calibri" panose="020F0502020204030204" pitchFamily="34" charset="0"/>
              </a:rPr>
              <a:t> Service </a:t>
            </a:r>
            <a:r>
              <a:rPr lang="en-US" dirty="0" err="1">
                <a:latin typeface="Calibri" panose="020F0502020204030204" pitchFamily="34" charset="0"/>
                <a:cs typeface="Calibri" panose="020F0502020204030204" pitchFamily="34" charset="0"/>
              </a:rPr>
              <a:t>Managera</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Zarządzanie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Incydentem</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Zarządzanie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Zmianą</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Zarządzanie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Problemem</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Usługi</a:t>
            </a:r>
            <a:r>
              <a:rPr lang="en-US" dirty="0">
                <a:latin typeface="Calibri" panose="020F0502020204030204" pitchFamily="34" charset="0"/>
                <a:cs typeface="Calibri" panose="020F0502020204030204" pitchFamily="34" charset="0"/>
              </a:rPr>
              <a:t> IT, </a:t>
            </a:r>
            <a:r>
              <a:rPr lang="en-US" dirty="0" err="1">
                <a:latin typeface="Calibri" panose="020F0502020204030204" pitchFamily="34" charset="0"/>
                <a:cs typeface="Calibri" panose="020F0502020204030204" pitchFamily="34" charset="0"/>
              </a:rPr>
              <a:t>kariera</a:t>
            </a:r>
            <a:r>
              <a:rPr lang="en-US" dirty="0">
                <a:latin typeface="Calibri" panose="020F0502020204030204" pitchFamily="34" charset="0"/>
                <a:cs typeface="Calibri" panose="020F0502020204030204" pitchFamily="34" charset="0"/>
              </a:rPr>
              <a:t> w IBM</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43665" y="5917790"/>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6102347"/>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a:t>
            </a:r>
            <a:r>
              <a:rPr lang="pl-PL" dirty="0">
                <a:latin typeface="Calibri" panose="020F0502020204030204" pitchFamily="34" charset="0"/>
                <a:cs typeface="Calibri" panose="020F0502020204030204" pitchFamily="34" charset="0"/>
              </a:rPr>
              <a:t>2- 16</a:t>
            </a:r>
            <a:r>
              <a:rPr lang="en-US" dirty="0">
                <a:latin typeface="Calibri" panose="020F0502020204030204" pitchFamily="34" charset="0"/>
                <a:cs typeface="Calibri" panose="020F0502020204030204" pitchFamily="34" charset="0"/>
              </a:rPr>
              <a:t>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a:t>
            </a:r>
            <a:r>
              <a:rPr lang="pl-PL" dirty="0">
                <a:latin typeface="Calibri" panose="020F0502020204030204" pitchFamily="34" charset="0"/>
                <a:cs typeface="Calibri" panose="020F0502020204030204" pitchFamily="34" charset="0"/>
              </a:rPr>
              <a:t>9</a:t>
            </a:r>
            <a:r>
              <a:rPr lang="en-US" dirty="0">
                <a:latin typeface="Calibri" panose="020F0502020204030204" pitchFamily="34" charset="0"/>
                <a:cs typeface="Calibri" panose="020F0502020204030204" pitchFamily="34" charset="0"/>
              </a:rPr>
              <a:t>0</a:t>
            </a:r>
            <a:r>
              <a:rPr lang="pl-PL" dirty="0">
                <a:latin typeface="Calibri" panose="020F0502020204030204" pitchFamily="34" charset="0"/>
                <a:cs typeface="Calibri" panose="020F0502020204030204" pitchFamily="34" charset="0"/>
              </a:rPr>
              <a:t> - 120</a:t>
            </a:r>
            <a:r>
              <a:rPr lang="en-US" dirty="0">
                <a:latin typeface="Calibri" panose="020F0502020204030204" pitchFamily="34" charset="0"/>
                <a:cs typeface="Calibri" panose="020F0502020204030204" pitchFamily="34" charset="0"/>
              </a:rPr>
              <a:t> mins</a:t>
            </a:r>
          </a:p>
        </p:txBody>
      </p:sp>
      <p:sp>
        <p:nvSpPr>
          <p:cNvPr id="5" name="Content Placeholder 4">
            <a:extLst>
              <a:ext uri="{FF2B5EF4-FFF2-40B4-BE49-F238E27FC236}">
                <a16:creationId xmlns:a16="http://schemas.microsoft.com/office/drawing/2014/main" id="{B6101995-7105-438E-8A69-E4AB5077BF48}"/>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18996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IT Architecture</a:t>
            </a:r>
            <a:r>
              <a:rPr lang="en-US" sz="3200" b="1" dirty="0">
                <a:latin typeface="Calibri" panose="020F0502020204030204" pitchFamily="34" charset="0"/>
                <a:cs typeface="Calibri" panose="020F0502020204030204" pitchFamily="34" charset="0"/>
              </a:rPr>
              <a:t>.</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807570" y="48267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3958836" y="856437"/>
            <a:ext cx="6583679" cy="982980"/>
          </a:xfrm>
        </p:spPr>
        <p:txBody>
          <a:bodyPr/>
          <a:lstStyle/>
          <a:p>
            <a:r>
              <a:rPr lang="en-US" dirty="0">
                <a:latin typeface="Calibri" panose="020F0502020204030204" pitchFamily="34" charset="0"/>
                <a:cs typeface="Calibri" panose="020F0502020204030204" pitchFamily="34" charset="0"/>
              </a:rPr>
              <a:t>The purpose of the course is to provide students with basic understanding of IT Architecture as a profession, design and architectural thinking principles, different domains within architecture, learn architecture practice, train design skills, understand architecture frameworks and </a:t>
            </a:r>
            <a:r>
              <a:rPr lang="pl-PL" dirty="0" err="1">
                <a:latin typeface="Calibri" panose="020F0502020204030204" pitchFamily="34" charset="0"/>
                <a:cs typeface="Calibri" panose="020F0502020204030204" pitchFamily="34" charset="0"/>
              </a:rPr>
              <a:t>help</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them</a:t>
            </a:r>
            <a:r>
              <a:rPr lang="pl-PL" dirty="0">
                <a:latin typeface="Calibri" panose="020F0502020204030204" pitchFamily="34" charset="0"/>
                <a:cs typeface="Calibri" panose="020F0502020204030204" pitchFamily="34" charset="0"/>
              </a:rPr>
              <a:t> to </a:t>
            </a:r>
            <a:r>
              <a:rPr lang="en-US" dirty="0">
                <a:latin typeface="Calibri" panose="020F0502020204030204" pitchFamily="34" charset="0"/>
                <a:cs typeface="Calibri" panose="020F0502020204030204" pitchFamily="34" charset="0"/>
              </a:rPr>
              <a:t>develop </a:t>
            </a:r>
            <a:r>
              <a:rPr lang="pl-PL" dirty="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vision of technologies and architecture patterns.</a:t>
            </a:r>
          </a:p>
          <a:p>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B</a:t>
            </a:r>
            <a:r>
              <a:rPr lang="en-US" dirty="0" err="1">
                <a:latin typeface="Calibri" panose="020F0502020204030204" pitchFamily="34" charset="0"/>
                <a:cs typeface="Calibri" panose="020F0502020204030204" pitchFamily="34" charset="0"/>
              </a:rPr>
              <a:t>asic</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k</a:t>
            </a:r>
            <a:r>
              <a:rPr lang="en-US" dirty="0" err="1">
                <a:latin typeface="Calibri" panose="020F0502020204030204" pitchFamily="34" charset="0"/>
                <a:cs typeface="Calibri" panose="020F0502020204030204" pitchFamily="34" charset="0"/>
              </a:rPr>
              <a:t>nowledge</a:t>
            </a:r>
            <a:r>
              <a:rPr lang="en-US" dirty="0">
                <a:latin typeface="Calibri" panose="020F0502020204030204" pitchFamily="34" charset="0"/>
                <a:cs typeface="Calibri" panose="020F0502020204030204" pitchFamily="34" charset="0"/>
              </a:rPr>
              <a:t> of </a:t>
            </a:r>
            <a:r>
              <a:rPr lang="en-US" dirty="0" err="1">
                <a:latin typeface="Calibri" panose="020F0502020204030204" pitchFamily="34" charset="0"/>
                <a:cs typeface="Calibri" panose="020F0502020204030204" pitchFamily="34" charset="0"/>
              </a:rPr>
              <a:t>of</a:t>
            </a:r>
            <a:r>
              <a:rPr lang="en-US" dirty="0">
                <a:latin typeface="Calibri" panose="020F0502020204030204" pitchFamily="34" charset="0"/>
                <a:cs typeface="Calibri" panose="020F0502020204030204" pitchFamily="34" charset="0"/>
              </a:rPr>
              <a:t> project management, service management, computer technology</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cloud</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datacenter</a:t>
            </a:r>
            <a:r>
              <a:rPr lang="pl-PL"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3059749"/>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524633"/>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Analytical thinking</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B2 English in speech and writing</a:t>
            </a:r>
            <a:endParaRPr lang="pl-PL"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14542" y="34507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1532" y="3452915"/>
            <a:ext cx="6789624"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C00000"/>
              </a:buClr>
            </a:pP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Introduction to Architecture</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Introduction to Projects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Architecture standards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High-Level </a:t>
            </a:r>
            <a:r>
              <a:rPr lang="pl-PL" dirty="0">
                <a:latin typeface="Calibri" panose="020F0502020204030204" pitchFamily="34" charset="0"/>
                <a:cs typeface="Calibri" panose="020F0502020204030204" pitchFamily="34" charset="0"/>
              </a:rPr>
              <a:t>and </a:t>
            </a:r>
            <a:r>
              <a:rPr lang="pl-PL" dirty="0" err="1">
                <a:latin typeface="Calibri" panose="020F0502020204030204" pitchFamily="34" charset="0"/>
                <a:cs typeface="Calibri" panose="020F0502020204030204" pitchFamily="34" charset="0"/>
              </a:rPr>
              <a:t>Low</a:t>
            </a:r>
            <a:r>
              <a:rPr lang="pl-PL" dirty="0">
                <a:latin typeface="Calibri" panose="020F0502020204030204" pitchFamily="34" charset="0"/>
                <a:cs typeface="Calibri" panose="020F0502020204030204" pitchFamily="34" charset="0"/>
              </a:rPr>
              <a:t>-Level </a:t>
            </a:r>
            <a:r>
              <a:rPr lang="en-US" dirty="0">
                <a:latin typeface="Calibri" panose="020F0502020204030204" pitchFamily="34" charset="0"/>
                <a:cs typeface="Calibri" panose="020F0502020204030204" pitchFamily="34" charset="0"/>
              </a:rPr>
              <a:t>Design</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Assets &amp; Artefact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Business </a:t>
            </a:r>
            <a:r>
              <a:rPr lang="en-US" dirty="0" err="1">
                <a:latin typeface="Calibri" panose="020F0502020204030204" pitchFamily="34" charset="0"/>
                <a:cs typeface="Calibri" panose="020F0502020204030204" pitchFamily="34" charset="0"/>
              </a:rPr>
              <a:t>Analys</a:t>
            </a:r>
            <a:r>
              <a:rPr lang="pl-PL">
                <a:latin typeface="Calibri" panose="020F0502020204030204" pitchFamily="34" charset="0"/>
                <a:cs typeface="Calibri" panose="020F0502020204030204" pitchFamily="34" charset="0"/>
              </a:rPr>
              <a:t>is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Architecture Component</a:t>
            </a:r>
            <a:r>
              <a:rPr lang="pl-PL" dirty="0">
                <a:latin typeface="Calibri" panose="020F0502020204030204" pitchFamily="34" charset="0"/>
                <a:cs typeface="Calibri" panose="020F0502020204030204" pitchFamily="34" charset="0"/>
              </a:rPr>
              <a:t>s and </a:t>
            </a:r>
            <a:r>
              <a:rPr lang="pl-PL" dirty="0" err="1">
                <a:latin typeface="Calibri" panose="020F0502020204030204" pitchFamily="34" charset="0"/>
                <a:cs typeface="Calibri" panose="020F0502020204030204" pitchFamily="34" charset="0"/>
              </a:rPr>
              <a:t>Models</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788278"/>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6199235"/>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a:cs typeface="Calibri"/>
              </a:rPr>
              <a:t>12</a:t>
            </a:r>
            <a:r>
              <a:rPr lang="en-US" dirty="0">
                <a:latin typeface="Calibri"/>
                <a:cs typeface="Calibri"/>
              </a:rPr>
              <a:t> classes –  </a:t>
            </a:r>
            <a:r>
              <a:rPr lang="pl-PL" dirty="0">
                <a:latin typeface="Calibri"/>
                <a:cs typeface="Calibri"/>
              </a:rPr>
              <a:t>2.5h with </a:t>
            </a:r>
            <a:r>
              <a:rPr lang="pl-PL" dirty="0" err="1">
                <a:latin typeface="Calibri"/>
                <a:cs typeface="Calibri"/>
              </a:rPr>
              <a:t>coffe</a:t>
            </a:r>
            <a:r>
              <a:rPr lang="pl-PL" dirty="0">
                <a:latin typeface="Calibri"/>
                <a:cs typeface="Calibri"/>
              </a:rPr>
              <a:t> </a:t>
            </a:r>
            <a:r>
              <a:rPr lang="pl-PL" dirty="0" err="1">
                <a:latin typeface="Calibri"/>
                <a:cs typeface="Calibri"/>
              </a:rPr>
              <a:t>break</a:t>
            </a:r>
            <a:endParaRPr lang="en-US" dirty="0">
              <a:latin typeface="Calibri"/>
              <a:cs typeface="Calibri"/>
            </a:endParaRPr>
          </a:p>
        </p:txBody>
      </p:sp>
      <p:sp>
        <p:nvSpPr>
          <p:cNvPr id="5" name="Content Placeholder 4">
            <a:extLst>
              <a:ext uri="{FF2B5EF4-FFF2-40B4-BE49-F238E27FC236}">
                <a16:creationId xmlns:a16="http://schemas.microsoft.com/office/drawing/2014/main" id="{5F385EFC-935E-4A65-A8EB-8A800EDC6CFC}"/>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76100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000" b="1" dirty="0">
                <a:latin typeface="Calibri" panose="020F0502020204030204" pitchFamily="34" charset="0"/>
                <a:cs typeface="Calibri" panose="020F0502020204030204" pitchFamily="34" charset="0"/>
              </a:rPr>
              <a:t>Design Thinking </a:t>
            </a:r>
          </a:p>
          <a:p>
            <a:r>
              <a:rPr lang="en-US" sz="3000" b="1" dirty="0">
                <a:latin typeface="Calibri" panose="020F0502020204030204" pitchFamily="34" charset="0"/>
                <a:cs typeface="Calibri" panose="020F0502020204030204" pitchFamily="34" charset="0"/>
              </a:rPr>
              <a:t>in a nutshell -</a:t>
            </a:r>
          </a:p>
          <a:p>
            <a:r>
              <a:rPr lang="en-US" sz="1800" b="1" dirty="0">
                <a:latin typeface="Calibri" panose="020F0502020204030204" pitchFamily="34" charset="0"/>
                <a:cs typeface="Calibri" panose="020F0502020204030204" pitchFamily="34" charset="0"/>
              </a:rPr>
              <a:t>(all you would like </a:t>
            </a:r>
          </a:p>
          <a:p>
            <a:r>
              <a:rPr lang="en-US" sz="1800" b="1" dirty="0">
                <a:latin typeface="Calibri" panose="020F0502020204030204" pitchFamily="34" charset="0"/>
                <a:cs typeface="Calibri" panose="020F0502020204030204" pitchFamily="34" charset="0"/>
              </a:rPr>
              <a:t>to know about Design </a:t>
            </a:r>
          </a:p>
          <a:p>
            <a:r>
              <a:rPr lang="en-US" sz="1800" b="1" dirty="0">
                <a:latin typeface="Calibri" panose="020F0502020204030204" pitchFamily="34" charset="0"/>
                <a:cs typeface="Calibri" panose="020F0502020204030204" pitchFamily="34" charset="0"/>
              </a:rPr>
              <a:t>Thinking and you are </a:t>
            </a:r>
          </a:p>
          <a:p>
            <a:r>
              <a:rPr lang="en-US" sz="1800" b="1" dirty="0">
                <a:latin typeface="Calibri" panose="020F0502020204030204" pitchFamily="34" charset="0"/>
                <a:cs typeface="Calibri" panose="020F0502020204030204" pitchFamily="34" charset="0"/>
              </a:rPr>
              <a:t>afraid to ask)</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6166" y="1337904"/>
            <a:ext cx="6583679" cy="982980"/>
          </a:xfrm>
        </p:spPr>
        <p:txBody>
          <a:bodyPr/>
          <a:lstStyle/>
          <a:p>
            <a:pPr lvl="0" fontAlgn="base"/>
            <a:r>
              <a:rPr lang="en-US" dirty="0">
                <a:latin typeface="Calibri" panose="020F0502020204030204" pitchFamily="34" charset="0"/>
                <a:cs typeface="Calibri" panose="020F0502020204030204" pitchFamily="34" charset="0"/>
              </a:rPr>
              <a:t>The purpose of the course is to provide students with basic understanding of </a:t>
            </a:r>
            <a:r>
              <a:rPr lang="en-GB" dirty="0">
                <a:latin typeface="Calibri" panose="020F0502020204030204" pitchFamily="34" charset="0"/>
                <a:cs typeface="Calibri" panose="020F0502020204030204" pitchFamily="34" charset="0"/>
              </a:rPr>
              <a:t>Design Thinking methodology and enable them to use it for searching the solution in both corporate and personal life.  </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English test – B1/B2</a:t>
            </a:r>
            <a:endParaRPr lang="en-GB"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Team-work and communication skills</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92240" y="31604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Introduction to Enterprise Design Thinking</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What are: The Loop, Keys, Hills, Playback</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The idea and role of a Sponsor User</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6 universal stages</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Team-Work in DT</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Agile &amp; Enterprise Design Thinking – synergy</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12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120 mins</a:t>
            </a:r>
          </a:p>
        </p:txBody>
      </p:sp>
      <p:sp>
        <p:nvSpPr>
          <p:cNvPr id="5" name="Content Placeholder 4">
            <a:extLst>
              <a:ext uri="{FF2B5EF4-FFF2-40B4-BE49-F238E27FC236}">
                <a16:creationId xmlns:a16="http://schemas.microsoft.com/office/drawing/2014/main" id="{43F95ADD-1112-4AA7-8135-8108D92DF24B}"/>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06813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527059" y="1487358"/>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000" b="1" dirty="0">
                <a:latin typeface="Calibri" panose="020F0502020204030204" pitchFamily="34" charset="0"/>
                <a:cs typeface="Calibri" panose="020F0502020204030204" pitchFamily="34" charset="0"/>
              </a:rPr>
              <a:t>Design Thinking </a:t>
            </a:r>
          </a:p>
          <a:p>
            <a:r>
              <a:rPr lang="en-US" sz="3000" b="1" dirty="0">
                <a:latin typeface="Calibri" panose="020F0502020204030204" pitchFamily="34" charset="0"/>
                <a:cs typeface="Calibri" panose="020F0502020204030204" pitchFamily="34" charset="0"/>
              </a:rPr>
              <a:t>w </a:t>
            </a:r>
            <a:r>
              <a:rPr lang="en-US" sz="3000" b="1" dirty="0" err="1">
                <a:latin typeface="Calibri" panose="020F0502020204030204" pitchFamily="34" charset="0"/>
                <a:cs typeface="Calibri" panose="020F0502020204030204" pitchFamily="34" charset="0"/>
              </a:rPr>
              <a:t>pigułce</a:t>
            </a:r>
            <a:endParaRPr lang="en-US" sz="30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a:t>
            </a:r>
            <a:r>
              <a:rPr lang="en-US" sz="1800" b="1" dirty="0" err="1">
                <a:latin typeface="Calibri" panose="020F0502020204030204" pitchFamily="34" charset="0"/>
                <a:cs typeface="Calibri" panose="020F0502020204030204" pitchFamily="34" charset="0"/>
              </a:rPr>
              <a:t>wszystko</a:t>
            </a:r>
            <a:r>
              <a:rPr lang="en-US" sz="1800" b="1" dirty="0">
                <a:latin typeface="Calibri" panose="020F0502020204030204" pitchFamily="34" charset="0"/>
                <a:cs typeface="Calibri" panose="020F0502020204030204" pitchFamily="34" charset="0"/>
              </a:rPr>
              <a:t> co </a:t>
            </a:r>
            <a:br>
              <a:rPr lang="en-US" sz="1800" b="1" dirty="0">
                <a:latin typeface="Calibri" panose="020F0502020204030204" pitchFamily="34" charset="0"/>
                <a:cs typeface="Calibri" panose="020F0502020204030204" pitchFamily="34" charset="0"/>
              </a:rPr>
            </a:br>
            <a:r>
              <a:rPr lang="en-US" sz="1800" b="1" dirty="0" err="1">
                <a:latin typeface="Calibri" panose="020F0502020204030204" pitchFamily="34" charset="0"/>
                <a:cs typeface="Calibri" panose="020F0502020204030204" pitchFamily="34" charset="0"/>
              </a:rPr>
              <a:t>chcielibyście</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wiedzieć</a:t>
            </a:r>
            <a:r>
              <a:rPr lang="en-US" sz="1800" b="1" dirty="0">
                <a:latin typeface="Calibri" panose="020F0502020204030204" pitchFamily="34" charset="0"/>
                <a:cs typeface="Calibri" panose="020F0502020204030204" pitchFamily="34" charset="0"/>
              </a:rPr>
              <a:t>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o Design Thinking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a </a:t>
            </a:r>
            <a:r>
              <a:rPr lang="en-US" sz="1800" b="1" dirty="0" err="1">
                <a:latin typeface="Calibri" panose="020F0502020204030204" pitchFamily="34" charset="0"/>
                <a:cs typeface="Calibri" panose="020F0502020204030204" pitchFamily="34" charset="0"/>
              </a:rPr>
              <a:t>boicie</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się</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zapytać</a:t>
            </a:r>
            <a:r>
              <a:rPr lang="en-US" sz="1800" b="1" dirty="0">
                <a:latin typeface="Calibri" panose="020F0502020204030204" pitchFamily="34" charset="0"/>
                <a:cs typeface="Calibri" panose="020F0502020204030204" pitchFamily="34" charset="0"/>
              </a:rPr>
              <a:t>) </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23360" y="1232875"/>
            <a:ext cx="6583679" cy="982980"/>
          </a:xfrm>
        </p:spPr>
        <p:txBody>
          <a:bodyPr/>
          <a:lstStyle/>
          <a:p>
            <a:r>
              <a:rPr lang="pl-PL" dirty="0">
                <a:latin typeface="Calibri" panose="020F0502020204030204" pitchFamily="34" charset="0"/>
                <a:cs typeface="Calibri" panose="020F0502020204030204" pitchFamily="34" charset="0"/>
              </a:rPr>
              <a:t>Celem kursu jest przekazanie studentom podstawowych informacji niezbędnych do zrozumienia metodologii Design </a:t>
            </a:r>
            <a:r>
              <a:rPr lang="pl-PL" dirty="0" err="1">
                <a:latin typeface="Calibri" panose="020F0502020204030204" pitchFamily="34" charset="0"/>
                <a:cs typeface="Calibri" panose="020F0502020204030204" pitchFamily="34" charset="0"/>
              </a:rPr>
              <a:t>Thinking</a:t>
            </a:r>
            <a:r>
              <a:rPr lang="pl-PL" dirty="0">
                <a:latin typeface="Calibri" panose="020F0502020204030204" pitchFamily="34" charset="0"/>
                <a:cs typeface="Calibri" panose="020F0502020204030204" pitchFamily="34" charset="0"/>
              </a:rPr>
              <a:t> i umożliwienie im wykorzystania jej do poszukiwania rozwiązań zarówno w życiu korporacyjnym, jak i osobistym.</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Język</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angielski</a:t>
            </a:r>
            <a:r>
              <a:rPr lang="en-US" dirty="0">
                <a:latin typeface="Calibri" panose="020F0502020204030204" pitchFamily="34" charset="0"/>
                <a:cs typeface="Calibri" panose="020F0502020204030204" pitchFamily="34" charset="0"/>
              </a:rPr>
              <a:t> – B1/B2</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Znajomość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języka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angielskiego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poziomie</a:t>
            </a:r>
            <a:r>
              <a:rPr lang="en-US" dirty="0">
                <a:latin typeface="Calibri" panose="020F0502020204030204" pitchFamily="34" charset="0"/>
                <a:cs typeface="Calibri" panose="020F0502020204030204" pitchFamily="34" charset="0"/>
              </a:rPr>
              <a:t> B1/B2</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Umiejętność</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pracy</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w zespole i</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dobra komunikacja</a:t>
            </a:r>
            <a:r>
              <a:rPr lang="en-US" dirty="0">
                <a:latin typeface="Calibri" panose="020F0502020204030204" pitchFamily="34" charset="0"/>
                <a:cs typeface="Calibri" panose="020F0502020204030204" pitchFamily="34" charset="0"/>
              </a:rPr>
              <a:t>	</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50812" y="3108871"/>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FF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Wstęp do Design </a:t>
            </a:r>
            <a:r>
              <a:rPr lang="pl-PL" dirty="0" err="1">
                <a:latin typeface="Calibri" panose="020F0502020204030204" pitchFamily="34" charset="0"/>
                <a:cs typeface="Calibri" panose="020F0502020204030204" pitchFamily="34" charset="0"/>
              </a:rPr>
              <a:t>Thinking</a:t>
            </a:r>
            <a:r>
              <a:rPr lang="pl-PL" dirty="0">
                <a:latin typeface="Calibri" panose="020F0502020204030204" pitchFamily="34" charset="0"/>
                <a:cs typeface="Calibri" panose="020F0502020204030204" pitchFamily="34" charset="0"/>
              </a:rPr>
              <a:t>:</a:t>
            </a:r>
          </a:p>
          <a:p>
            <a:pPr marL="342900" indent="-342900">
              <a:buClr>
                <a:srgbClr val="FF0000"/>
              </a:buClr>
              <a:buFont typeface="Courier New" panose="02070309020205020404" pitchFamily="49" charset="0"/>
              <a:buChar char="o"/>
            </a:pPr>
            <a:r>
              <a:rPr lang="en-US" dirty="0" err="1">
                <a:solidFill>
                  <a:srgbClr val="000000"/>
                </a:solidFill>
                <a:latin typeface="Calibri" panose="020F0502020204030204" pitchFamily="34" charset="0"/>
                <a:cs typeface="Calibri" panose="020F0502020204030204" pitchFamily="34" charset="0"/>
              </a:rPr>
              <a:t>Czym</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są</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Pętla</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Klucze</a:t>
            </a:r>
            <a:r>
              <a:rPr lang="en-US" dirty="0">
                <a:solidFill>
                  <a:srgbClr val="000000"/>
                </a:solidFill>
                <a:latin typeface="Calibri" panose="020F0502020204030204" pitchFamily="34" charset="0"/>
                <a:cs typeface="Calibri" panose="020F0502020204030204" pitchFamily="34" charset="0"/>
              </a:rPr>
              <a:t> DT, </a:t>
            </a:r>
            <a:r>
              <a:rPr lang="en-US" dirty="0" err="1">
                <a:solidFill>
                  <a:srgbClr val="000000"/>
                </a:solidFill>
                <a:latin typeface="Calibri" panose="020F0502020204030204" pitchFamily="34" charset="0"/>
                <a:cs typeface="Calibri" panose="020F0502020204030204" pitchFamily="34" charset="0"/>
              </a:rPr>
              <a:t>Wzgórza</a:t>
            </a:r>
            <a:r>
              <a:rPr lang="en-US" dirty="0">
                <a:solidFill>
                  <a:srgbClr val="000000"/>
                </a:solidFill>
                <a:latin typeface="Calibri" panose="020F0502020204030204" pitchFamily="34" charset="0"/>
                <a:cs typeface="Calibri" panose="020F0502020204030204" pitchFamily="34" charset="0"/>
              </a:rPr>
              <a:t>, Playback</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Idea </a:t>
            </a:r>
            <a:r>
              <a:rPr lang="en-US" dirty="0" err="1">
                <a:solidFill>
                  <a:srgbClr val="000000"/>
                </a:solidFill>
                <a:latin typeface="Calibri" panose="020F0502020204030204" pitchFamily="34" charset="0"/>
                <a:cs typeface="Calibri" panose="020F0502020204030204" pitchFamily="34" charset="0"/>
              </a:rPr>
              <a:t>i</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rola</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Sponsora</a:t>
            </a:r>
            <a:endParaRPr lang="en-US"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6 </a:t>
            </a:r>
            <a:r>
              <a:rPr lang="en-US" dirty="0" err="1">
                <a:solidFill>
                  <a:srgbClr val="000000"/>
                </a:solidFill>
                <a:latin typeface="Calibri" panose="020F0502020204030204" pitchFamily="34" charset="0"/>
                <a:cs typeface="Calibri" panose="020F0502020204030204" pitchFamily="34" charset="0"/>
              </a:rPr>
              <a:t>uniwersalnych</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doświadczeń</a:t>
            </a:r>
            <a:endParaRPr lang="en-US"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Courier New" panose="02070309020205020404" pitchFamily="49" charset="0"/>
              <a:buChar char="o"/>
            </a:pPr>
            <a:r>
              <a:rPr lang="en-US" dirty="0" err="1">
                <a:solidFill>
                  <a:srgbClr val="000000"/>
                </a:solidFill>
                <a:latin typeface="Calibri" panose="020F0502020204030204" pitchFamily="34" charset="0"/>
                <a:cs typeface="Calibri" panose="020F0502020204030204" pitchFamily="34" charset="0"/>
              </a:rPr>
              <a:t>Zasady</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współprcy</a:t>
            </a:r>
            <a:r>
              <a:rPr lang="en-US" dirty="0">
                <a:solidFill>
                  <a:srgbClr val="000000"/>
                </a:solidFill>
                <a:latin typeface="Calibri" panose="020F0502020204030204" pitchFamily="34" charset="0"/>
                <a:cs typeface="Calibri" panose="020F0502020204030204" pitchFamily="34" charset="0"/>
              </a:rPr>
              <a:t> w </a:t>
            </a:r>
            <a:r>
              <a:rPr lang="en-US" dirty="0" err="1">
                <a:solidFill>
                  <a:srgbClr val="000000"/>
                </a:solidFill>
                <a:latin typeface="Calibri" panose="020F0502020204030204" pitchFamily="34" charset="0"/>
                <a:cs typeface="Calibri" panose="020F0502020204030204" pitchFamily="34" charset="0"/>
              </a:rPr>
              <a:t>Zespole</a:t>
            </a:r>
            <a:r>
              <a:rPr lang="en-US" dirty="0">
                <a:solidFill>
                  <a:srgbClr val="000000"/>
                </a:solidFill>
                <a:latin typeface="Calibri" panose="020F0502020204030204" pitchFamily="34" charset="0"/>
                <a:cs typeface="Calibri" panose="020F0502020204030204" pitchFamily="34" charset="0"/>
              </a:rPr>
              <a:t> DT</a:t>
            </a:r>
          </a:p>
          <a:p>
            <a:pPr marL="342900" indent="-342900">
              <a:buClr>
                <a:srgbClr val="FF0000"/>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Agile </a:t>
            </a:r>
            <a:r>
              <a:rPr lang="en-US" dirty="0" err="1">
                <a:solidFill>
                  <a:srgbClr val="000000"/>
                </a:solidFill>
                <a:latin typeface="Calibri" panose="020F0502020204030204" pitchFamily="34" charset="0"/>
                <a:cs typeface="Calibri" panose="020F0502020204030204" pitchFamily="34" charset="0"/>
              </a:rPr>
              <a:t>i</a:t>
            </a:r>
            <a:r>
              <a:rPr lang="en-US" dirty="0">
                <a:solidFill>
                  <a:srgbClr val="000000"/>
                </a:solidFill>
                <a:latin typeface="Calibri" panose="020F0502020204030204" pitchFamily="34" charset="0"/>
                <a:cs typeface="Calibri" panose="020F0502020204030204" pitchFamily="34" charset="0"/>
              </a:rPr>
              <a:t> Enterprise Design Thinking – synergia</a:t>
            </a:r>
            <a:endParaRPr lang="en-US" dirty="0">
              <a:latin typeface="Calibri" panose="020F0502020204030204" pitchFamily="34" charset="0"/>
              <a:cs typeface="Calibri" panose="020F0502020204030204" pitchFamily="34" charset="0"/>
            </a:endParaRPr>
          </a:p>
          <a:p>
            <a:pPr marL="342900" indent="-342900">
              <a:buClr>
                <a:srgbClr val="FF0000"/>
              </a:buClr>
              <a:buFont typeface="Courier New" panose="02070309020205020404" pitchFamily="49" charset="0"/>
              <a:buChar char="o"/>
            </a:pPr>
            <a:endParaRPr lang="en-US" dirty="0">
              <a:solidFill>
                <a:srgbClr val="000000"/>
              </a:solidFill>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solidFill>
                  <a:srgbClr val="000000"/>
                </a:solidFill>
                <a:latin typeface="Calibri" panose="020F0502020204030204" pitchFamily="34" charset="0"/>
                <a:cs typeface="Calibri" panose="020F0502020204030204" pitchFamily="34" charset="0"/>
              </a:rPr>
              <a:t>6</a:t>
            </a:r>
            <a:r>
              <a:rPr lang="en-US" dirty="0">
                <a:solidFill>
                  <a:srgbClr val="000000"/>
                </a:solidFill>
                <a:latin typeface="Calibri" panose="020F0502020204030204" pitchFamily="34" charset="0"/>
                <a:cs typeface="Calibri" panose="020F0502020204030204" pitchFamily="34" charset="0"/>
              </a:rPr>
              <a:t> </a:t>
            </a:r>
            <a:r>
              <a:rPr lang="pl-PL" dirty="0">
                <a:solidFill>
                  <a:srgbClr val="000000"/>
                </a:solidFill>
                <a:latin typeface="Calibri" panose="020F0502020204030204" pitchFamily="34" charset="0"/>
                <a:cs typeface="Calibri" panose="020F0502020204030204" pitchFamily="34" charset="0"/>
              </a:rPr>
              <a:t>zajęć - 1 x w tygodniu</a:t>
            </a:r>
          </a:p>
          <a:p>
            <a:pPr marL="342900" indent="-342900">
              <a:buClr>
                <a:srgbClr val="C00000"/>
              </a:buClr>
              <a:buFont typeface="Courier New" panose="02070309020205020404" pitchFamily="49" charset="0"/>
              <a:buChar char="o"/>
            </a:pPr>
            <a:r>
              <a:rPr lang="pl-PL" dirty="0">
                <a:solidFill>
                  <a:srgbClr val="000000"/>
                </a:solidFill>
                <a:latin typeface="Calibri" panose="020F0502020204030204" pitchFamily="34" charset="0"/>
                <a:cs typeface="Calibri" panose="020F0502020204030204" pitchFamily="34" charset="0"/>
              </a:rPr>
              <a:t>czas trwania pojedynczych zajęć: 2h</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4CA4ADF-5F13-43A9-B685-BEE5A18A5391}"/>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63324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Cloud Development &amp; Operations</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807570" y="48267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3958836" y="856437"/>
            <a:ext cx="6583679" cy="982980"/>
          </a:xfrm>
        </p:spPr>
        <p:txBody>
          <a:bodyPr/>
          <a:lstStyle/>
          <a:p>
            <a:pPr algn="just">
              <a:spcAft>
                <a:spcPts val="600"/>
              </a:spcAft>
            </a:pPr>
            <a:r>
              <a:rPr lang="en-US"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Course is designed for people interested in IT topics and Cloud solutions. We will be introducing most popular Cloud tools during workshops on IBM Cloud platform providing insights on modern ways of managing IT environment in Cloud. You will be provided with practical knowledge and hands-on experience on tools like Ansible, Docker or Jenkins and a taste of Agile and DevOps culture.</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Linux operating Systems</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Line (CLI) skills at least on basic level</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English language – at least at a level allowing to read and understand technical documentation</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14542" y="34507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1532" y="3452915"/>
            <a:ext cx="6789624"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C00000"/>
              </a:buClr>
            </a:pPr>
            <a:endParaRPr lang="en-US" dirty="0">
              <a:latin typeface="Calibri"/>
              <a:cs typeface="Calibri"/>
            </a:endParaRPr>
          </a:p>
          <a:p>
            <a:pPr marL="342900" indent="-342900">
              <a:buClr>
                <a:srgbClr val="C00000"/>
              </a:buClr>
              <a:buFont typeface="Courier New" panose="02070309020205020404" pitchFamily="49" charset="0"/>
              <a:buChar char="o"/>
            </a:pPr>
            <a:r>
              <a:rPr lang="en-US" dirty="0">
                <a:latin typeface="Calibri"/>
                <a:cs typeface="Calibri"/>
              </a:rPr>
              <a:t>Introduction to GitHub</a:t>
            </a:r>
          </a:p>
          <a:p>
            <a:pPr marL="342900" indent="-342900">
              <a:buClr>
                <a:srgbClr val="C00000"/>
              </a:buClr>
              <a:buFont typeface="Courier New" panose="02070309020205020404" pitchFamily="49" charset="0"/>
              <a:buChar char="o"/>
            </a:pPr>
            <a:r>
              <a:rPr lang="en-US" dirty="0">
                <a:latin typeface="Calibri"/>
                <a:cs typeface="Calibri"/>
              </a:rPr>
              <a:t>Container technology overview with Docker</a:t>
            </a:r>
            <a:endParaRPr lang="en-US" dirty="0"/>
          </a:p>
          <a:p>
            <a:pPr marL="342900" indent="-342900">
              <a:buClr>
                <a:srgbClr val="C00000"/>
              </a:buClr>
              <a:buFont typeface="Courier New" panose="02070309020205020404" pitchFamily="49" charset="0"/>
              <a:buChar char="o"/>
            </a:pPr>
            <a:r>
              <a:rPr lang="en-US" dirty="0">
                <a:latin typeface="Calibri"/>
                <a:cs typeface="Calibri"/>
              </a:rPr>
              <a:t>Collaboration platform for API development Basics (Postman)</a:t>
            </a:r>
            <a:endParaRPr lang="en-US" dirty="0">
              <a:cs typeface="Calibri"/>
            </a:endParaRPr>
          </a:p>
          <a:p>
            <a:pPr marL="342900" indent="-342900">
              <a:buClr>
                <a:srgbClr val="C00000"/>
              </a:buClr>
              <a:buFont typeface="Courier New" panose="02070309020205020404" pitchFamily="49" charset="0"/>
              <a:buChar char="o"/>
            </a:pPr>
            <a:r>
              <a:rPr lang="en-US" dirty="0">
                <a:latin typeface="Calibri"/>
                <a:cs typeface="Calibri"/>
              </a:rPr>
              <a:t>Container orchestration and management with OKD Kubernetes </a:t>
            </a:r>
            <a:endParaRPr lang="en-US" dirty="0">
              <a:cs typeface="Calibri"/>
            </a:endParaRPr>
          </a:p>
          <a:p>
            <a:pPr marL="342900" indent="-342900">
              <a:buClr>
                <a:srgbClr val="C00000"/>
              </a:buClr>
              <a:buFont typeface="Courier New" panose="02070309020205020404" pitchFamily="49" charset="0"/>
              <a:buChar char="o"/>
            </a:pPr>
            <a:r>
              <a:rPr lang="en-US" dirty="0">
                <a:latin typeface="Calibri"/>
                <a:cs typeface="Calibri"/>
              </a:rPr>
              <a:t>Introduction to </a:t>
            </a:r>
            <a:r>
              <a:rPr lang="en-US" dirty="0" err="1">
                <a:latin typeface="Calibri"/>
                <a:cs typeface="Calibri"/>
              </a:rPr>
              <a:t>vRA</a:t>
            </a:r>
            <a:endParaRPr lang="en-US" dirty="0">
              <a:latin typeface="Calibri"/>
              <a:cs typeface="Calibri"/>
            </a:endParaRPr>
          </a:p>
          <a:p>
            <a:pPr marL="342900" indent="-342900">
              <a:buClr>
                <a:srgbClr val="C00000"/>
              </a:buClr>
              <a:buFont typeface="Courier New" panose="02070309020205020404" pitchFamily="49" charset="0"/>
              <a:buChar char="o"/>
            </a:pPr>
            <a:r>
              <a:rPr lang="en-US" dirty="0">
                <a:latin typeface="Calibri"/>
                <a:cs typeface="Calibri"/>
              </a:rPr>
              <a:t>Introduction to Agile</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a:cs typeface="Calibri"/>
              </a:rPr>
              <a:t>6 classes –  1-2h meeting a week</a:t>
            </a:r>
          </a:p>
        </p:txBody>
      </p:sp>
      <p:sp>
        <p:nvSpPr>
          <p:cNvPr id="5" name="Content Placeholder 4">
            <a:extLst>
              <a:ext uri="{FF2B5EF4-FFF2-40B4-BE49-F238E27FC236}">
                <a16:creationId xmlns:a16="http://schemas.microsoft.com/office/drawing/2014/main" id="{BAD0DDAB-C91C-4846-A08E-9689A1E7BF12}"/>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899571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Cloud Development &amp; Operations</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435613"/>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23360" y="808033"/>
            <a:ext cx="6583679" cy="982980"/>
          </a:xfrm>
        </p:spPr>
        <p:txBody>
          <a:bodyPr/>
          <a:lstStyle/>
          <a:p>
            <a:r>
              <a:rPr lang="en-US" dirty="0" err="1">
                <a:latin typeface="Calibri" panose="020F0502020204030204" pitchFamily="34" charset="0"/>
                <a:cs typeface="Calibri" panose="020F0502020204030204" pitchFamily="34" charset="0"/>
              </a:rPr>
              <a:t>Kurs</a:t>
            </a:r>
            <a:r>
              <a:rPr lang="en-US" dirty="0">
                <a:latin typeface="Calibri" panose="020F0502020204030204" pitchFamily="34" charset="0"/>
                <a:cs typeface="Calibri" panose="020F0502020204030204" pitchFamily="34" charset="0"/>
              </a:rPr>
              <a:t> jest </a:t>
            </a:r>
            <a:r>
              <a:rPr lang="en-US" dirty="0" err="1">
                <a:latin typeface="Calibri" panose="020F0502020204030204" pitchFamily="34" charset="0"/>
                <a:cs typeface="Calibri" panose="020F0502020204030204" pitchFamily="34" charset="0"/>
              </a:rPr>
              <a:t>przeznaczony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dla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osób</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zainteresowanych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tematyką</a:t>
            </a:r>
            <a:r>
              <a:rPr lang="en-US" dirty="0">
                <a:latin typeface="Calibri" panose="020F0502020204030204" pitchFamily="34" charset="0"/>
                <a:cs typeface="Calibri" panose="020F0502020204030204" pitchFamily="34" charset="0"/>
              </a:rPr>
              <a:t> IT </a:t>
            </a:r>
            <a:r>
              <a:rPr lang="en-US" dirty="0" err="1">
                <a:latin typeface="Calibri" panose="020F0502020204030204" pitchFamily="34" charset="0"/>
                <a:cs typeface="Calibri" panose="020F0502020204030204" pitchFamily="34" charset="0"/>
              </a:rPr>
              <a:t>oraz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rozwiązaniami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stosowanymi</a:t>
            </a:r>
            <a:r>
              <a:rPr lang="en-US" dirty="0">
                <a:latin typeface="Calibri" panose="020F0502020204030204" pitchFamily="34" charset="0"/>
                <a:cs typeface="Calibri" panose="020F0502020204030204" pitchFamily="34" charset="0"/>
              </a:rPr>
              <a:t> w </a:t>
            </a:r>
            <a:r>
              <a:rPr lang="en-US" dirty="0" err="1">
                <a:latin typeface="Calibri" panose="020F0502020204030204" pitchFamily="34" charset="0"/>
                <a:cs typeface="Calibri" panose="020F0502020204030204" pitchFamily="34" charset="0"/>
              </a:rPr>
              <a:t>chmurze</a:t>
            </a:r>
            <a:r>
              <a:rPr lang="en-US" dirty="0">
                <a:latin typeface="Calibri" panose="020F0502020204030204" pitchFamily="34" charset="0"/>
                <a:cs typeface="Calibri" panose="020F0502020204030204" pitchFamily="34" charset="0"/>
              </a:rPr>
              <a:t>. W </a:t>
            </a:r>
            <a:r>
              <a:rPr lang="en-US" dirty="0" err="1">
                <a:latin typeface="Calibri" panose="020F0502020204030204" pitchFamily="34" charset="0"/>
                <a:cs typeface="Calibri" panose="020F0502020204030204" pitchFamily="34" charset="0"/>
              </a:rPr>
              <a:t>trakcie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zajęć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oraz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warsztatów</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platformie</a:t>
            </a:r>
            <a:r>
              <a:rPr lang="en-US" dirty="0">
                <a:latin typeface="Calibri" panose="020F0502020204030204" pitchFamily="34" charset="0"/>
                <a:cs typeface="Calibri" panose="020F0502020204030204" pitchFamily="34" charset="0"/>
              </a:rPr>
              <a:t> IBM Cloud </a:t>
            </a:r>
            <a:r>
              <a:rPr lang="en-US" dirty="0" err="1">
                <a:latin typeface="Calibri" panose="020F0502020204030204" pitchFamily="34" charset="0"/>
                <a:cs typeface="Calibri" panose="020F0502020204030204" pitchFamily="34" charset="0"/>
              </a:rPr>
              <a:t>przedstawione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zostaną</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podstawowe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pojęcia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oraz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narzędzia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związane</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rozwiązaniami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typu</a:t>
            </a:r>
            <a:r>
              <a:rPr lang="en-US" dirty="0">
                <a:latin typeface="Calibri" panose="020F0502020204030204" pitchFamily="34" charset="0"/>
                <a:cs typeface="Calibri" panose="020F0502020204030204" pitchFamily="34" charset="0"/>
              </a:rPr>
              <a:t> Cloud. </a:t>
            </a:r>
            <a:r>
              <a:rPr lang="en-US" dirty="0" err="1">
                <a:latin typeface="Calibri" panose="020F0502020204030204" pitchFamily="34" charset="0"/>
                <a:cs typeface="Calibri" panose="020F0502020204030204" pitchFamily="34" charset="0"/>
              </a:rPr>
              <a:t>Warsztaty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pokażą</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zastosowanie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narzędzi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takich</a:t>
            </a:r>
            <a:r>
              <a:rPr lang="en-US" dirty="0">
                <a:latin typeface="Calibri" panose="020F0502020204030204" pitchFamily="34" charset="0"/>
                <a:cs typeface="Calibri" panose="020F0502020204030204" pitchFamily="34" charset="0"/>
              </a:rPr>
              <a:t> jak Ansible, </a:t>
            </a:r>
            <a:r>
              <a:rPr lang="en-US" dirty="0" err="1">
                <a:latin typeface="Calibri" panose="020F0502020204030204" pitchFamily="34" charset="0"/>
                <a:cs typeface="Calibri" panose="020F0502020204030204" pitchFamily="34" charset="0"/>
              </a:rPr>
              <a:t>Doker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czy</a:t>
            </a:r>
            <a:r>
              <a:rPr lang="en-US" dirty="0">
                <a:latin typeface="Calibri" panose="020F0502020204030204" pitchFamily="34" charset="0"/>
                <a:cs typeface="Calibri" panose="020F0502020204030204" pitchFamily="34" charset="0"/>
              </a:rPr>
              <a:t> Jenkins </a:t>
            </a:r>
            <a:r>
              <a:rPr lang="en-US" dirty="0" err="1">
                <a:latin typeface="Calibri" panose="020F0502020204030204" pitchFamily="34" charset="0"/>
                <a:cs typeface="Calibri" panose="020F0502020204030204" pitchFamily="34" charset="0"/>
              </a:rPr>
              <a:t>oraz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metodyk</a:t>
            </a:r>
            <a:r>
              <a:rPr lang="en-US" dirty="0">
                <a:latin typeface="Calibri" panose="020F0502020204030204" pitchFamily="34" charset="0"/>
                <a:cs typeface="Calibri" panose="020F0502020204030204" pitchFamily="34" charset="0"/>
              </a:rPr>
              <a:t> Agile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DevOps.</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17861" y="702554"/>
            <a:ext cx="3200400" cy="1277933"/>
          </a:xfrm>
          <a:ln>
            <a:noFill/>
          </a:ln>
        </p:spPr>
        <p:txBody>
          <a:body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Sprawdzenie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wiedzy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temat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systemów</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operacyjnych</a:t>
            </a:r>
            <a:r>
              <a:rPr lang="en-US" dirty="0">
                <a:latin typeface="Calibri" panose="020F0502020204030204" pitchFamily="34" charset="0"/>
                <a:cs typeface="Calibri" panose="020F0502020204030204" pitchFamily="34" charset="0"/>
              </a:rPr>
              <a:t> Linux – </a:t>
            </a:r>
            <a:r>
              <a:rPr lang="en-US" dirty="0" err="1">
                <a:latin typeface="Calibri" panose="020F0502020204030204" pitchFamily="34" charset="0"/>
                <a:cs typeface="Calibri" panose="020F0502020204030204" pitchFamily="34" charset="0"/>
              </a:rPr>
              <a:t>poziom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podstawowy</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66595" y="200245"/>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869981" y="2430362"/>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0999234" y="2847727"/>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Umiejętność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korzystania</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konsoli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tekstowej</a:t>
            </a:r>
            <a:r>
              <a:rPr lang="en-US" dirty="0">
                <a:latin typeface="Calibri" panose="020F0502020204030204" pitchFamily="34" charset="0"/>
                <a:cs typeface="Calibri" panose="020F0502020204030204" pitchFamily="34" charset="0"/>
              </a:rPr>
              <a:t> (CLI) </a:t>
            </a:r>
            <a:r>
              <a:rPr lang="en-US" dirty="0" err="1">
                <a:latin typeface="Calibri" panose="020F0502020204030204" pitchFamily="34" charset="0"/>
                <a:cs typeface="Calibri" panose="020F0502020204030204" pitchFamily="34" charset="0"/>
              </a:rPr>
              <a:t>przynajmniej</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podstawowym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poziomie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Język</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angielski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przynajmniej</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poziomie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umożliwiającym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czytanie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zrozumieniem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dokumentacji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technicznej</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69769" y="374969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343966"/>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a:cs typeface="Calibri"/>
              </a:rPr>
              <a:t>Wprowadzenie</a:t>
            </a:r>
            <a:r>
              <a:rPr lang="en-US" dirty="0">
                <a:latin typeface="Calibri"/>
                <a:cs typeface="Calibri"/>
              </a:rPr>
              <a:t> do </a:t>
            </a:r>
            <a:r>
              <a:rPr lang="en-US" dirty="0" err="1">
                <a:latin typeface="Calibri"/>
                <a:cs typeface="Calibri"/>
              </a:rPr>
              <a:t>GitHuba</a:t>
            </a:r>
            <a:endParaRPr lang="en-US" dirty="0">
              <a:latin typeface="Calibri"/>
              <a:cs typeface="Calibri"/>
            </a:endParaRPr>
          </a:p>
          <a:p>
            <a:pPr marL="342900" indent="-342900">
              <a:buClr>
                <a:srgbClr val="C00000"/>
              </a:buClr>
              <a:buFont typeface="Courier New" panose="02070309020205020404" pitchFamily="49" charset="0"/>
              <a:buChar char="o"/>
            </a:pPr>
            <a:r>
              <a:rPr lang="en-US" dirty="0" err="1">
                <a:latin typeface="Calibri"/>
                <a:cs typeface="Calibri"/>
              </a:rPr>
              <a:t>Konteneryzacja</a:t>
            </a:r>
            <a:r>
              <a:rPr lang="en-US" dirty="0">
                <a:latin typeface="Calibri"/>
                <a:cs typeface="Calibri"/>
              </a:rPr>
              <a:t> z </a:t>
            </a:r>
            <a:r>
              <a:rPr lang="en-US" dirty="0" err="1">
                <a:latin typeface="Calibri"/>
                <a:cs typeface="Calibri"/>
              </a:rPr>
              <a:t>wykorzystaniem</a:t>
            </a:r>
            <a:r>
              <a:rPr lang="en-US" dirty="0">
                <a:latin typeface="Calibri"/>
                <a:cs typeface="Calibri"/>
              </a:rPr>
              <a:t> </a:t>
            </a:r>
            <a:r>
              <a:rPr lang="en-US" dirty="0" err="1">
                <a:latin typeface="Calibri"/>
                <a:cs typeface="Calibri"/>
              </a:rPr>
              <a:t>Dockera</a:t>
            </a:r>
            <a:endParaRPr lang="en-US" dirty="0">
              <a:latin typeface="Calibri"/>
              <a:cs typeface="Calibri"/>
            </a:endParaRPr>
          </a:p>
          <a:p>
            <a:pPr marL="342900" indent="-342900">
              <a:buClr>
                <a:srgbClr val="C00000"/>
              </a:buClr>
              <a:buFont typeface="Courier New" panose="02070309020205020404" pitchFamily="49" charset="0"/>
              <a:buChar char="o"/>
            </a:pPr>
            <a:r>
              <a:rPr lang="en-US" dirty="0" err="1">
                <a:latin typeface="Calibri"/>
                <a:cs typeface="Calibri"/>
              </a:rPr>
              <a:t>Testowanie</a:t>
            </a:r>
            <a:r>
              <a:rPr lang="en-US" dirty="0">
                <a:latin typeface="Calibri"/>
                <a:cs typeface="Calibri"/>
              </a:rPr>
              <a:t> API – Postman </a:t>
            </a:r>
            <a:r>
              <a:rPr lang="en-US" dirty="0" err="1">
                <a:latin typeface="Calibri"/>
                <a:cs typeface="Calibri"/>
              </a:rPr>
              <a:t>dla</a:t>
            </a:r>
            <a:r>
              <a:rPr lang="en-US" dirty="0">
                <a:latin typeface="Calibri"/>
                <a:cs typeface="Calibri"/>
              </a:rPr>
              <a:t> </a:t>
            </a:r>
            <a:r>
              <a:rPr lang="en-US" dirty="0" err="1">
                <a:latin typeface="Calibri"/>
                <a:cs typeface="Calibri"/>
              </a:rPr>
              <a:t>początkujących</a:t>
            </a:r>
            <a:r>
              <a:rPr lang="en-US" dirty="0">
                <a:latin typeface="Calibri"/>
                <a:cs typeface="Calibri"/>
              </a:rPr>
              <a:t> </a:t>
            </a:r>
          </a:p>
          <a:p>
            <a:pPr marL="342900" indent="-342900">
              <a:buClr>
                <a:srgbClr val="C00000"/>
              </a:buClr>
              <a:buFont typeface="Courier New" panose="02070309020205020404" pitchFamily="49" charset="0"/>
              <a:buChar char="o"/>
            </a:pPr>
            <a:r>
              <a:rPr lang="en-US" dirty="0">
                <a:latin typeface="Calibri"/>
                <a:cs typeface="Calibri"/>
              </a:rPr>
              <a:t>Kubernetes </a:t>
            </a:r>
            <a:r>
              <a:rPr lang="en-US" dirty="0" err="1">
                <a:latin typeface="Calibri"/>
                <a:cs typeface="Calibri"/>
              </a:rPr>
              <a:t>jako</a:t>
            </a:r>
            <a:r>
              <a:rPr lang="en-US" dirty="0">
                <a:latin typeface="Calibri"/>
                <a:cs typeface="Calibri"/>
              </a:rPr>
              <a:t> </a:t>
            </a:r>
            <a:r>
              <a:rPr lang="en-US" dirty="0" err="1">
                <a:latin typeface="Calibri"/>
                <a:cs typeface="Calibri"/>
              </a:rPr>
              <a:t>platforma</a:t>
            </a:r>
            <a:r>
              <a:rPr lang="en-US" dirty="0">
                <a:latin typeface="Calibri"/>
                <a:cs typeface="Calibri"/>
              </a:rPr>
              <a:t> do </a:t>
            </a:r>
            <a:r>
              <a:rPr lang="en-US" dirty="0" err="1">
                <a:latin typeface="Calibri"/>
                <a:cs typeface="Calibri"/>
              </a:rPr>
              <a:t>zarządzania</a:t>
            </a:r>
            <a:r>
              <a:rPr lang="en-US" dirty="0">
                <a:latin typeface="Calibri"/>
                <a:cs typeface="Calibri"/>
              </a:rPr>
              <a:t> </a:t>
            </a:r>
            <a:r>
              <a:rPr lang="en-US" dirty="0" err="1">
                <a:latin typeface="Calibri"/>
                <a:cs typeface="Calibri"/>
              </a:rPr>
              <a:t>kontenerami</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a:cs typeface="Calibri"/>
              </a:rPr>
              <a:t>Multicloud</a:t>
            </a:r>
            <a:r>
              <a:rPr lang="en-US" dirty="0">
                <a:latin typeface="Calibri"/>
                <a:cs typeface="Calibri"/>
              </a:rPr>
              <a:t> Management Platform – </a:t>
            </a:r>
            <a:r>
              <a:rPr lang="en-US" dirty="0" err="1">
                <a:latin typeface="Calibri"/>
                <a:cs typeface="Calibri"/>
              </a:rPr>
              <a:t>budowanie</a:t>
            </a:r>
            <a:r>
              <a:rPr lang="en-US" dirty="0">
                <a:latin typeface="Calibri"/>
                <a:cs typeface="Calibri"/>
              </a:rPr>
              <a:t> </a:t>
            </a:r>
            <a:r>
              <a:rPr lang="en-US" dirty="0" err="1">
                <a:latin typeface="Calibri"/>
                <a:cs typeface="Calibri"/>
              </a:rPr>
              <a:t>aplikacji</a:t>
            </a:r>
            <a:r>
              <a:rPr lang="en-US" dirty="0">
                <a:latin typeface="Calibri"/>
                <a:cs typeface="Calibri"/>
              </a:rPr>
              <a:t> w </a:t>
            </a:r>
            <a:r>
              <a:rPr lang="en-US" dirty="0" err="1">
                <a:latin typeface="Calibri"/>
                <a:cs typeface="Calibri"/>
              </a:rPr>
              <a:t>oparciu</a:t>
            </a:r>
            <a:r>
              <a:rPr lang="en-US" dirty="0">
                <a:latin typeface="Calibri"/>
                <a:cs typeface="Calibri"/>
              </a:rPr>
              <a:t> o multi-services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a:cs typeface="Calibri"/>
              </a:rPr>
              <a:t>Wprowadzenie</a:t>
            </a:r>
            <a:r>
              <a:rPr lang="en-US" dirty="0">
                <a:latin typeface="Calibri"/>
                <a:cs typeface="Calibri"/>
              </a:rPr>
              <a:t> do </a:t>
            </a:r>
            <a:r>
              <a:rPr lang="en-US" dirty="0" err="1">
                <a:latin typeface="Calibri"/>
                <a:cs typeface="Calibri"/>
              </a:rPr>
              <a:t>vRA</a:t>
            </a:r>
            <a:endParaRPr lang="en-US" dirty="0">
              <a:latin typeface="Calibri"/>
              <a:cs typeface="Calibri"/>
            </a:endParaRPr>
          </a:p>
          <a:p>
            <a:pPr marL="342900" indent="-342900">
              <a:buClr>
                <a:srgbClr val="C00000"/>
              </a:buClr>
              <a:buFont typeface="Courier New" panose="02070309020205020404" pitchFamily="49" charset="0"/>
              <a:buChar char="o"/>
            </a:pPr>
            <a:r>
              <a:rPr lang="en-US" dirty="0" err="1">
                <a:latin typeface="Calibri"/>
                <a:cs typeface="Calibri"/>
              </a:rPr>
              <a:t>Zarządzanie</a:t>
            </a:r>
            <a:r>
              <a:rPr lang="en-US" dirty="0">
                <a:latin typeface="Calibri"/>
                <a:cs typeface="Calibri"/>
              </a:rPr>
              <a:t> </a:t>
            </a:r>
            <a:r>
              <a:rPr lang="en-US" dirty="0" err="1">
                <a:latin typeface="Calibri"/>
                <a:cs typeface="Calibri"/>
              </a:rPr>
              <a:t>zespołem</a:t>
            </a:r>
            <a:r>
              <a:rPr lang="en-US" dirty="0">
                <a:latin typeface="Calibri"/>
                <a:cs typeface="Calibri"/>
              </a:rPr>
              <a:t> </a:t>
            </a:r>
            <a:r>
              <a:rPr lang="en-US" dirty="0" err="1">
                <a:latin typeface="Calibri"/>
                <a:cs typeface="Calibri"/>
              </a:rPr>
              <a:t>cloudowym</a:t>
            </a:r>
            <a:r>
              <a:rPr lang="en-US" dirty="0">
                <a:latin typeface="Calibri"/>
                <a:cs typeface="Calibri"/>
              </a:rPr>
              <a:t> z </a:t>
            </a:r>
            <a:r>
              <a:rPr lang="en-US" dirty="0" err="1">
                <a:latin typeface="Calibri"/>
                <a:cs typeface="Calibri"/>
              </a:rPr>
              <a:t>wykorzystaniem</a:t>
            </a:r>
            <a:r>
              <a:rPr lang="en-US" dirty="0">
                <a:latin typeface="Calibri"/>
                <a:cs typeface="Calibri"/>
              </a:rPr>
              <a:t> Agile</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1029714" y="6353971"/>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90567" y="6764928"/>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a:cs typeface="Calibri"/>
              </a:rPr>
              <a:t>6 </a:t>
            </a:r>
            <a:r>
              <a:rPr lang="en-US" dirty="0" err="1">
                <a:latin typeface="Calibri"/>
                <a:cs typeface="Calibri"/>
              </a:rPr>
              <a:t>zajęć</a:t>
            </a:r>
            <a:r>
              <a:rPr lang="en-US" dirty="0">
                <a:latin typeface="Calibri"/>
                <a:cs typeface="Calibri"/>
              </a:rPr>
              <a:t> – 1 </a:t>
            </a:r>
            <a:r>
              <a:rPr lang="en-US" dirty="0" err="1">
                <a:latin typeface="Calibri"/>
                <a:cs typeface="Calibri"/>
              </a:rPr>
              <a:t>spotkanie</a:t>
            </a:r>
            <a:r>
              <a:rPr lang="en-US" dirty="0">
                <a:latin typeface="Calibri"/>
                <a:cs typeface="Calibri"/>
              </a:rPr>
              <a:t> w </a:t>
            </a:r>
            <a:r>
              <a:rPr lang="en-US" dirty="0" err="1">
                <a:latin typeface="Calibri"/>
                <a:cs typeface="Calibri"/>
              </a:rPr>
              <a:t>tygodniu</a:t>
            </a:r>
            <a:r>
              <a:rPr lang="en-US" dirty="0">
                <a:latin typeface="Calibri"/>
                <a:cs typeface="Calibri"/>
              </a:rPr>
              <a:t> po 1-2h</a:t>
            </a:r>
          </a:p>
        </p:txBody>
      </p:sp>
      <p:sp>
        <p:nvSpPr>
          <p:cNvPr id="5" name="Content Placeholder 4">
            <a:extLst>
              <a:ext uri="{FF2B5EF4-FFF2-40B4-BE49-F238E27FC236}">
                <a16:creationId xmlns:a16="http://schemas.microsoft.com/office/drawing/2014/main" id="{BAA91B36-BD0E-480D-B8D6-A506FBF44C68}"/>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407497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Mainframe.</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485900"/>
            <a:ext cx="6850436" cy="982980"/>
          </a:xfrm>
        </p:spPr>
        <p:txBody>
          <a:bodyPr/>
          <a:lstStyle/>
          <a:p>
            <a:r>
              <a:rPr lang="en-US" dirty="0">
                <a:latin typeface="Calibri" panose="020F0502020204030204" pitchFamily="34" charset="0"/>
                <a:cs typeface="Calibri" panose="020F0502020204030204" pitchFamily="34" charset="0"/>
              </a:rPr>
              <a:t>This course is designed for IT students who wants to get </a:t>
            </a:r>
            <a:r>
              <a:rPr lang="en-US" dirty="0" err="1">
                <a:latin typeface="Calibri" panose="020F0502020204030204" pitchFamily="34" charset="0"/>
                <a:cs typeface="Calibri" panose="020F0502020204030204" pitchFamily="34" charset="0"/>
              </a:rPr>
              <a:t>knowedge</a:t>
            </a:r>
            <a:r>
              <a:rPr lang="en-US" dirty="0">
                <a:latin typeface="Calibri" panose="020F0502020204030204" pitchFamily="34" charset="0"/>
                <a:cs typeface="Calibri" panose="020F0502020204030204" pitchFamily="34" charset="0"/>
              </a:rPr>
              <a:t> about the rarest and most prestigious IT servers.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to prepare the students for possible job.</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IT</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28577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Why Mainframe?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Use of Mainframe technology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Differences between PC and Mainframe architecture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JCL as a Mainframe scripting language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How does the Mainframe Operator job look like? </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8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meeting 120 mins</a:t>
            </a:r>
          </a:p>
        </p:txBody>
      </p:sp>
      <p:sp>
        <p:nvSpPr>
          <p:cNvPr id="5" name="Content Placeholder 4">
            <a:extLst>
              <a:ext uri="{FF2B5EF4-FFF2-40B4-BE49-F238E27FC236}">
                <a16:creationId xmlns:a16="http://schemas.microsoft.com/office/drawing/2014/main" id="{4756EDA9-1CFD-4BCB-9415-29FDB047A954}"/>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80117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Mainframe</a:t>
            </a:r>
            <a:r>
              <a:rPr lang="en-US" b="1" dirty="0"/>
              <a:t>.</a:t>
            </a:r>
            <a:endParaRPr lang="en-US" dirty="0">
              <a:solidFill>
                <a:schemeClr val="bg1"/>
              </a:solidFill>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a:p>
            <a:pPr>
              <a:lnSpc>
                <a:spcPct val="105000"/>
              </a:lnSpc>
              <a:spcBef>
                <a:spcPts val="1000"/>
              </a:spcBef>
            </a:pPr>
            <a:endParaRPr lang="en-US" sz="2600" dirty="0">
              <a:solidFill>
                <a:srgbClr val="C80000"/>
              </a:solidFill>
              <a:latin typeface="IBM Plex Sans" charset="0"/>
              <a:ea typeface="IBM Plex Sans" charset="0"/>
              <a:cs typeface="IBM Plex Sans"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485900"/>
            <a:ext cx="6699170" cy="982980"/>
          </a:xfrm>
        </p:spPr>
        <p:txBody>
          <a:bodyPr/>
          <a:lstStyle/>
          <a:p>
            <a:r>
              <a:rPr lang="en-US" dirty="0">
                <a:latin typeface="Calibri" panose="020F0502020204030204" pitchFamily="34" charset="0"/>
                <a:cs typeface="Calibri" panose="020F0502020204030204" pitchFamily="34" charset="0"/>
              </a:rPr>
              <a:t>This course is designed for IT students who wants to get </a:t>
            </a:r>
            <a:r>
              <a:rPr lang="en-US" dirty="0" err="1">
                <a:latin typeface="Calibri" panose="020F0502020204030204" pitchFamily="34" charset="0"/>
                <a:cs typeface="Calibri" panose="020F0502020204030204" pitchFamily="34" charset="0"/>
              </a:rPr>
              <a:t>knowedge</a:t>
            </a:r>
            <a:r>
              <a:rPr lang="en-US" dirty="0">
                <a:latin typeface="Calibri" panose="020F0502020204030204" pitchFamily="34" charset="0"/>
                <a:cs typeface="Calibri" panose="020F0502020204030204" pitchFamily="34" charset="0"/>
              </a:rPr>
              <a:t> about the rarest and most prestigious IT servers.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to prepare the students for possible job.</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Podstawowa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wiedza</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zakresu</a:t>
            </a:r>
            <a:r>
              <a:rPr lang="en-US" dirty="0">
                <a:latin typeface="Calibri" panose="020F0502020204030204" pitchFamily="34" charset="0"/>
                <a:cs typeface="Calibri" panose="020F0502020204030204" pitchFamily="34" charset="0"/>
              </a:rPr>
              <a:t> IT</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Znajomość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języka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angielskiego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poziomie</a:t>
            </a:r>
            <a:r>
              <a:rPr lang="en-US" dirty="0">
                <a:latin typeface="Calibri" panose="020F0502020204030204" pitchFamily="34" charset="0"/>
                <a:cs typeface="Calibri" panose="020F0502020204030204" pitchFamily="34" charset="0"/>
              </a:rPr>
              <a:t> 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28577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Dlaczego</a:t>
            </a:r>
            <a:r>
              <a:rPr lang="en-US" dirty="0">
                <a:latin typeface="Calibri" panose="020F0502020204030204" pitchFamily="34" charset="0"/>
                <a:cs typeface="Calibri" panose="020F0502020204030204" pitchFamily="34" charset="0"/>
              </a:rPr>
              <a:t> Mainframe?</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Zastosowanie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technologii</a:t>
            </a:r>
            <a:r>
              <a:rPr lang="en-US" dirty="0">
                <a:latin typeface="Calibri" panose="020F0502020204030204" pitchFamily="34" charset="0"/>
                <a:cs typeface="Calibri" panose="020F0502020204030204" pitchFamily="34" charset="0"/>
              </a:rPr>
              <a:t> Mainframe</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Roznice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pomiedzy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architektura</a:t>
            </a:r>
            <a:r>
              <a:rPr lang="en-US" dirty="0">
                <a:latin typeface="Calibri" panose="020F0502020204030204" pitchFamily="34" charset="0"/>
                <a:cs typeface="Calibri" panose="020F0502020204030204" pitchFamily="34" charset="0"/>
              </a:rPr>
              <a:t> Mainframe a PC</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Jezyk</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skryptowy</a:t>
            </a:r>
            <a:r>
              <a:rPr lang="en-US" dirty="0">
                <a:latin typeface="Calibri" panose="020F0502020204030204" pitchFamily="34" charset="0"/>
                <a:cs typeface="Calibri" panose="020F0502020204030204" pitchFamily="34" charset="0"/>
              </a:rPr>
              <a:t> JCL</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Charakterystyka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pracy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operatora</a:t>
            </a:r>
            <a:r>
              <a:rPr lang="en-US" dirty="0">
                <a:latin typeface="Calibri" panose="020F0502020204030204" pitchFamily="34" charset="0"/>
                <a:cs typeface="Calibri" panose="020F0502020204030204" pitchFamily="34" charset="0"/>
              </a:rPr>
              <a:t> Mainframe</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8 </a:t>
            </a:r>
            <a:r>
              <a:rPr lang="en-US" dirty="0" err="1">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spotkania</a:t>
            </a:r>
            <a:r>
              <a:rPr lang="en-US" dirty="0">
                <a:latin typeface="Calibri" panose="020F0502020204030204" pitchFamily="34" charset="0"/>
                <a:cs typeface="Calibri" panose="020F0502020204030204" pitchFamily="34" charset="0"/>
              </a:rPr>
              <a:t> 120 </a:t>
            </a:r>
            <a:r>
              <a:rPr lang="en-US" dirty="0" err="1">
                <a:latin typeface="Calibri" panose="020F0502020204030204" pitchFamily="34" charset="0"/>
                <a:cs typeface="Calibri" panose="020F0502020204030204" pitchFamily="34" charset="0"/>
              </a:rPr>
              <a:t>minutowe</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1D87E03-0F5C-42D9-B428-1F833D60876A}"/>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87294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en-US" sz="5400" b="1" dirty="0">
                <a:solidFill>
                  <a:schemeClr val="tx1"/>
                </a:solidFill>
                <a:latin typeface="Calibri" panose="020F0502020204030204" pitchFamily="34" charset="0"/>
                <a:ea typeface="IBM Plex Sans" charset="0"/>
                <a:cs typeface="Calibri" panose="020F0502020204030204" pitchFamily="34" charset="0"/>
              </a:rPr>
              <a:t>Stream Offer</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Accenture</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grpSp>
        <p:nvGrpSpPr>
          <p:cNvPr id="6" name="Group 5"/>
          <p:cNvGrpSpPr/>
          <p:nvPr/>
        </p:nvGrpSpPr>
        <p:grpSpPr>
          <a:xfrm>
            <a:off x="914400" y="7899655"/>
            <a:ext cx="2621910" cy="220571"/>
            <a:chOff x="914400" y="7899655"/>
            <a:chExt cx="2621910" cy="220571"/>
          </a:xfrm>
        </p:grpSpPr>
        <p:sp>
          <p:nvSpPr>
            <p:cNvPr id="7"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8"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9" name="Slide Number Placeholder 2"/>
          <p:cNvSpPr txBox="1">
            <a:spLocks/>
          </p:cNvSpPr>
          <p:nvPr/>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2</a:t>
            </a:fld>
            <a:endParaRPr lang="en-US" sz="800" b="0" i="0" dirty="0">
              <a:solidFill>
                <a:schemeClr val="tx1"/>
              </a:solidFill>
              <a:latin typeface="IBM Plex Sans" charset="0"/>
              <a:ea typeface="IBM Plex Sans" charset="0"/>
              <a:cs typeface="IBM Plex Sans" charset="0"/>
            </a:endParaRPr>
          </a:p>
        </p:txBody>
      </p:sp>
      <p:sp>
        <p:nvSpPr>
          <p:cNvPr id="10" name="Footer Placeholder 3"/>
          <p:cNvSpPr txBox="1">
            <a:spLocks/>
          </p:cNvSpPr>
          <p:nvPr/>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329940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118445" cy="189447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Project Management the IBM Way.</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390587"/>
            <a:ext cx="6583679" cy="982980"/>
          </a:xfrm>
        </p:spPr>
        <p:txBody>
          <a:bodyPr/>
          <a:lstStyle/>
          <a:p>
            <a:r>
              <a:rPr lang="en-US" dirty="0">
                <a:latin typeface="Calibri" panose="020F0502020204030204" pitchFamily="34" charset="0"/>
                <a:cs typeface="Calibri" panose="020F0502020204030204" pitchFamily="34" charset="0"/>
              </a:rPr>
              <a:t>This course is designed for anyone interested in project management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to understand and apply project management in work or life related projects</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English and general understanding of project management</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92240" y="306338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Project definitione and planning. Specifities of IT projects</a:t>
            </a:r>
          </a:p>
          <a:p>
            <a:pPr marL="342900" indent="-342900">
              <a:buClr>
                <a:srgbClr val="C00000"/>
              </a:buClr>
              <a:buFont typeface="Courier New" panose="02070309020205020404" pitchFamily="49" charset="0"/>
              <a:buChar char="o"/>
            </a:pPr>
            <a:r>
              <a:rPr lang="pl-PL" dirty="0"/>
              <a:t>Agile and Agile Values in project management</a:t>
            </a:r>
          </a:p>
          <a:p>
            <a:pPr marL="342900" indent="-342900">
              <a:buClr>
                <a:srgbClr val="C00000"/>
              </a:buClr>
              <a:buFont typeface="Courier New" panose="02070309020205020404" pitchFamily="49" charset="0"/>
              <a:buChar char="o"/>
            </a:pPr>
            <a:r>
              <a:rPr lang="pl-PL" dirty="0"/>
              <a:t>Communication and collaboration tools</a:t>
            </a:r>
          </a:p>
          <a:p>
            <a:pPr marL="342900" indent="-342900">
              <a:buClr>
                <a:srgbClr val="C00000"/>
              </a:buClr>
              <a:buFont typeface="Courier New" panose="02070309020205020404" pitchFamily="49" charset="0"/>
              <a:buChar char="o"/>
            </a:pPr>
            <a:r>
              <a:rPr lang="pl-PL" dirty="0"/>
              <a:t>Risk management</a:t>
            </a:r>
          </a:p>
          <a:p>
            <a:pPr marL="342900" indent="-342900">
              <a:buClr>
                <a:srgbClr val="C00000"/>
              </a:buClr>
              <a:buFont typeface="Courier New" panose="02070309020205020404" pitchFamily="49" charset="0"/>
              <a:buChar char="o"/>
            </a:pPr>
            <a:r>
              <a:rPr lang="pl-PL" dirty="0"/>
              <a:t>Change management</a:t>
            </a:r>
          </a:p>
          <a:p>
            <a:pPr marL="342900" indent="-342900">
              <a:buClr>
                <a:srgbClr val="C00000"/>
              </a:buClr>
              <a:buFont typeface="Courier New" panose="02070309020205020404" pitchFamily="49" charset="0"/>
              <a:buChar char="o"/>
            </a:pPr>
            <a:r>
              <a:rPr lang="pl-PL" dirty="0"/>
              <a:t>Stakeholders manaement</a:t>
            </a:r>
          </a:p>
          <a:p>
            <a:pPr marL="342900" indent="-342900">
              <a:buClr>
                <a:srgbClr val="C00000"/>
              </a:buClr>
              <a:buFont typeface="Courier New" panose="02070309020205020404" pitchFamily="49" charset="0"/>
              <a:buChar char="o"/>
            </a:pPr>
            <a:r>
              <a:rPr lang="pl-PL" dirty="0"/>
              <a:t>Monitoring and control</a:t>
            </a:r>
          </a:p>
          <a:p>
            <a:pPr marL="342900" indent="-342900">
              <a:buClr>
                <a:srgbClr val="C00000"/>
              </a:buClr>
              <a:buFont typeface="Courier New" panose="02070309020205020404" pitchFamily="49" charset="0"/>
              <a:buChar char="o"/>
            </a:pPr>
            <a:r>
              <a:rPr lang="pl-PL" dirty="0"/>
              <a:t>Quality control, project execution and closing</a:t>
            </a: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25 hours </a:t>
            </a:r>
          </a:p>
          <a:p>
            <a:pPr marL="342900" indent="-342900">
              <a:buClr>
                <a:srgbClr val="C00000"/>
              </a:buClr>
              <a:buFont typeface="Courier New" panose="02070309020205020404" pitchFamily="49" charset="0"/>
              <a:buChar char="o"/>
            </a:pPr>
            <a:r>
              <a:rPr lang="en-US" dirty="0"/>
              <a:t>weekly meeting 240 mins</a:t>
            </a:r>
          </a:p>
        </p:txBody>
      </p:sp>
      <p:sp>
        <p:nvSpPr>
          <p:cNvPr id="5" name="Content Placeholder 4">
            <a:extLst>
              <a:ext uri="{FF2B5EF4-FFF2-40B4-BE49-F238E27FC236}">
                <a16:creationId xmlns:a16="http://schemas.microsoft.com/office/drawing/2014/main" id="{2177CF15-0A35-4BF1-B9AC-A5262E0A86ED}"/>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39746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512376" y="1665635"/>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Design Thinking - Facilitation and Methodology</a:t>
            </a:r>
            <a:r>
              <a:rPr lang="pl-PL" sz="32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in IT and Business</a:t>
            </a:r>
            <a:r>
              <a:rPr lang="pl-PL" sz="32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Environments</a:t>
            </a:r>
            <a:endParaRPr lang="en-US" sz="3200"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392032" y="4594310"/>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512376" y="5479101"/>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485900"/>
            <a:ext cx="6583679" cy="982980"/>
          </a:xfrm>
        </p:spPr>
        <p:txBody>
          <a:bodyPr/>
          <a:lstStyle/>
          <a:p>
            <a:r>
              <a:rPr lang="en-US" dirty="0">
                <a:latin typeface="Calibri" panose="020F0502020204030204" pitchFamily="34" charset="0"/>
                <a:cs typeface="Calibri" panose="020F0502020204030204" pitchFamily="34" charset="0"/>
              </a:rPr>
              <a:t>During the course students will learn this method while attending lectures and workshops: how to customize it, how to fit it in various environments and how to be a DT facilitator.</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Entry test from basic knowledge of using IT services in business solutions.</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r>
              <a:rPr lang="pl-PL"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Basic </a:t>
            </a:r>
            <a:r>
              <a:rPr lang="pl-PL" dirty="0" err="1">
                <a:latin typeface="Calibri" panose="020F0502020204030204" pitchFamily="34" charset="0"/>
                <a:cs typeface="Calibri" panose="020F0502020204030204" pitchFamily="34" charset="0"/>
              </a:rPr>
              <a:t>knowledge</a:t>
            </a:r>
            <a:r>
              <a:rPr lang="pl-PL" dirty="0">
                <a:latin typeface="Calibri" panose="020F0502020204030204" pitchFamily="34" charset="0"/>
                <a:cs typeface="Calibri" panose="020F0502020204030204" pitchFamily="34" charset="0"/>
              </a:rPr>
              <a:t> of IT </a:t>
            </a:r>
            <a:r>
              <a:rPr lang="pl-PL" dirty="0" err="1">
                <a:latin typeface="Calibri" panose="020F0502020204030204" pitchFamily="34" charset="0"/>
                <a:cs typeface="Calibri" panose="020F0502020204030204" pitchFamily="34" charset="0"/>
              </a:rPr>
              <a:t>conecepts</a:t>
            </a:r>
            <a:r>
              <a:rPr lang="pl-PL"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28577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Design Thinking introduction and keywords: the loop &amp; artifacts;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Information sources, diverge / converge, creating persona, empathy;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Ideas, Hills and Solutions;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Prototyping, sponsor users' input, playbacks;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Synergy of Agile and Design Thinking.</a:t>
            </a: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15</a:t>
            </a:r>
            <a:r>
              <a:rPr lang="en-US" dirty="0"/>
              <a:t> hours</a:t>
            </a:r>
            <a:r>
              <a:rPr lang="pl-PL" dirty="0"/>
              <a:t>;</a:t>
            </a:r>
            <a:endParaRPr lang="en-US" dirty="0"/>
          </a:p>
          <a:p>
            <a:pPr marL="342900" indent="-342900">
              <a:buClr>
                <a:srgbClr val="C00000"/>
              </a:buClr>
              <a:buFont typeface="Courier New" panose="02070309020205020404" pitchFamily="49" charset="0"/>
              <a:buChar char="o"/>
            </a:pPr>
            <a:r>
              <a:rPr lang="en-US" dirty="0"/>
              <a:t>weekly meeting </a:t>
            </a:r>
            <a:br>
              <a:rPr lang="pl-PL" dirty="0"/>
            </a:br>
            <a:r>
              <a:rPr lang="pl-PL" dirty="0"/>
              <a:t>2.5 </a:t>
            </a:r>
            <a:r>
              <a:rPr lang="pl-PL" dirty="0" err="1"/>
              <a:t>hours</a:t>
            </a:r>
            <a:r>
              <a:rPr lang="pl-PL" dirty="0"/>
              <a:t>.</a:t>
            </a:r>
            <a:endParaRPr lang="en-US" dirty="0"/>
          </a:p>
        </p:txBody>
      </p:sp>
      <p:sp>
        <p:nvSpPr>
          <p:cNvPr id="5" name="Content Placeholder 4">
            <a:extLst>
              <a:ext uri="{FF2B5EF4-FFF2-40B4-BE49-F238E27FC236}">
                <a16:creationId xmlns:a16="http://schemas.microsoft.com/office/drawing/2014/main" id="{C8473905-2CD7-44FC-A2F4-D76077496955}"/>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48636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236155"/>
            <a:ext cx="2828151" cy="1392745"/>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000" b="1" dirty="0">
                <a:latin typeface="Calibri" panose="020F0502020204030204" pitchFamily="34" charset="0"/>
                <a:cs typeface="Calibri" panose="020F0502020204030204" pitchFamily="34" charset="0"/>
              </a:rPr>
              <a:t>Design </a:t>
            </a:r>
            <a:r>
              <a:rPr lang="pl-PL" sz="3000" b="1" dirty="0" err="1">
                <a:latin typeface="Calibri" panose="020F0502020204030204" pitchFamily="34" charset="0"/>
                <a:cs typeface="Calibri" panose="020F0502020204030204" pitchFamily="34" charset="0"/>
              </a:rPr>
              <a:t>Thinking</a:t>
            </a:r>
            <a:r>
              <a:rPr lang="pl-PL" sz="3000" b="1" dirty="0">
                <a:latin typeface="Calibri" panose="020F0502020204030204" pitchFamily="34" charset="0"/>
                <a:cs typeface="Calibri" panose="020F0502020204030204" pitchFamily="34" charset="0"/>
              </a:rPr>
              <a:t> (Myślenie Projektowe) – Metodyka i moderowanie w środowisku IT i biznesowym</a:t>
            </a:r>
          </a:p>
        </p:txBody>
      </p:sp>
      <p:sp>
        <p:nvSpPr>
          <p:cNvPr id="11" name="Minus Sign 10">
            <a:extLst>
              <a:ext uri="{FF2B5EF4-FFF2-40B4-BE49-F238E27FC236}">
                <a16:creationId xmlns:a16="http://schemas.microsoft.com/office/drawing/2014/main" id="{6387E7B4-18C4-4A44-9F1A-176601BC2FED}"/>
              </a:ext>
            </a:extLst>
          </p:cNvPr>
          <p:cNvSpPr/>
          <p:nvPr/>
        </p:nvSpPr>
        <p:spPr>
          <a:xfrm>
            <a:off x="541771" y="4656082"/>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72591" y="465327"/>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Opis</a:t>
            </a:r>
            <a:r>
              <a:rPr lang="en-US" sz="2600" b="1" dirty="0">
                <a:latin typeface="IBM Plex Sans" panose="020B0503050203000203" pitchFamily="34" charset="0"/>
              </a:rPr>
              <a:t> </a:t>
            </a:r>
            <a:r>
              <a:rPr lang="en-US" sz="2600" b="1" dirty="0" err="1">
                <a:latin typeface="IBM Plex Sans" panose="020B0503050203000203"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2624" y="5417799"/>
            <a:ext cx="3200400" cy="53707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45935" y="995073"/>
            <a:ext cx="6012465" cy="982980"/>
          </a:xfrm>
        </p:spPr>
        <p:txBody>
          <a:bodyPr/>
          <a:lstStyle/>
          <a:p>
            <a:r>
              <a:rPr lang="pl-PL" dirty="0"/>
              <a:t>W trakcie kursu studenci poznają i nauczą się stosowania tej metodyki poprzez ćwiczenia, wykłady i uczestnictwo w warsztatach: jak ją dostosować do własnych potrzeb i wykorzystać ją w różnych środowiskach oraz jak stać się moderatorem DT. </a:t>
            </a:r>
            <a:endParaRPr lang="en-US" dirty="0"/>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0058400" y="937922"/>
            <a:ext cx="4175473" cy="1277933"/>
          </a:xfrm>
          <a:ln>
            <a:noFill/>
          </a:ln>
        </p:spPr>
        <p:txBody>
          <a:bodyPr/>
          <a:lstStyle/>
          <a:p>
            <a:pPr marL="342900" indent="-342900">
              <a:buClr>
                <a:srgbClr val="C00000"/>
              </a:buClr>
              <a:buFont typeface="Courier New" panose="02070309020205020404" pitchFamily="49" charset="0"/>
              <a:buChar char="o"/>
            </a:pPr>
            <a:r>
              <a:rPr lang="pl-PL" dirty="0"/>
              <a:t>Test z elementarnej znajomości wykorzystania IT w rozwiązaniach biznesowych (w języku angielskim).</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Egzamin</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Wstępny</a:t>
            </a:r>
            <a:endParaRPr lang="en-US" sz="2000" dirty="0">
              <a:solidFill>
                <a:srgbClr val="C80000"/>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37330" y="2990846"/>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Dodatkowe</a:t>
            </a:r>
            <a:r>
              <a:rPr lang="en-US" sz="2000" b="1" dirty="0">
                <a:solidFill>
                  <a:schemeClr val="bg1"/>
                </a:solidFill>
                <a:latin typeface="IBM Plex Sans" panose="020B0503050203000203" pitchFamily="34" charset="0"/>
              </a:rPr>
              <a:t> </a:t>
            </a:r>
            <a:r>
              <a:rPr lang="en-US" sz="2000" b="1" dirty="0">
                <a:solidFill>
                  <a:srgbClr val="C80000"/>
                </a:solidFill>
                <a:latin typeface="IBM Plex Sans" panose="020B0503050203000203" pitchFamily="34" charset="0"/>
              </a:rPr>
              <a:t> </a:t>
            </a:r>
            <a:r>
              <a:rPr lang="en-US" sz="2000" b="1" dirty="0" err="1">
                <a:solidFill>
                  <a:srgbClr val="C80000"/>
                </a:solidFill>
                <a:latin typeface="IBM Plex Sans" panose="020B0503050203000203" pitchFamily="34" charset="0"/>
              </a:rPr>
              <a:t>Wymogi</a:t>
            </a:r>
            <a:endParaRPr lang="en-US" sz="2000" dirty="0">
              <a:solidFill>
                <a:srgbClr val="C80000"/>
              </a:solidFill>
              <a:latin typeface="IBM Plex Sans" charset="0"/>
              <a:ea typeface="IBM Plex Sans" charset="0"/>
              <a:cs typeface="IBM Plex Sans"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0058400" y="3370582"/>
            <a:ext cx="4175473"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Znajomość języka angielskiego na poziomie </a:t>
            </a:r>
            <a:r>
              <a:rPr lang="en-US" dirty="0"/>
              <a:t>B1/B2</a:t>
            </a:r>
          </a:p>
          <a:p>
            <a:pPr marL="342900" indent="-342900">
              <a:buClr>
                <a:srgbClr val="C00000"/>
              </a:buClr>
              <a:buFont typeface="Courier New" panose="02070309020205020404" pitchFamily="49" charset="0"/>
              <a:buChar char="o"/>
            </a:pPr>
            <a:r>
              <a:rPr lang="pl-PL" dirty="0"/>
              <a:t>Podstawowa znajomość zagadnień IT</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66947" y="32175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841102"/>
            <a:ext cx="5841583"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Design </a:t>
            </a:r>
            <a:r>
              <a:rPr lang="pl-PL" dirty="0" err="1"/>
              <a:t>Thinking</a:t>
            </a:r>
            <a:r>
              <a:rPr lang="pl-PL" dirty="0"/>
              <a:t> wprowadzenie i kluczowe pojęcia: the </a:t>
            </a:r>
            <a:r>
              <a:rPr lang="pl-PL" dirty="0" err="1"/>
              <a:t>loop</a:t>
            </a:r>
            <a:r>
              <a:rPr lang="pl-PL" dirty="0"/>
              <a:t> &amp; </a:t>
            </a:r>
            <a:r>
              <a:rPr lang="pl-PL" dirty="0" err="1"/>
              <a:t>artifacts</a:t>
            </a:r>
            <a:r>
              <a:rPr lang="pl-PL" dirty="0"/>
              <a:t>;</a:t>
            </a:r>
          </a:p>
          <a:p>
            <a:pPr marL="342900" indent="-342900">
              <a:buClr>
                <a:srgbClr val="C00000"/>
              </a:buClr>
              <a:buFont typeface="Courier New" panose="02070309020205020404" pitchFamily="49" charset="0"/>
              <a:buChar char="o"/>
            </a:pPr>
            <a:r>
              <a:rPr lang="pl-PL" dirty="0"/>
              <a:t>Źródła informacji, strukturyzowanie informacji, tworzenie persony, empatia;</a:t>
            </a:r>
          </a:p>
          <a:p>
            <a:pPr marL="342900" indent="-342900">
              <a:buClr>
                <a:srgbClr val="C00000"/>
              </a:buClr>
              <a:buFont typeface="Courier New" panose="02070309020205020404" pitchFamily="49" charset="0"/>
              <a:buChar char="o"/>
            </a:pPr>
            <a:r>
              <a:rPr lang="pl-PL" dirty="0"/>
              <a:t>Idee, cele i rozwiązania (</a:t>
            </a:r>
            <a:r>
              <a:rPr lang="pl-PL" dirty="0" err="1"/>
              <a:t>Ideas</a:t>
            </a:r>
            <a:r>
              <a:rPr lang="pl-PL" dirty="0"/>
              <a:t>, </a:t>
            </a:r>
            <a:r>
              <a:rPr lang="pl-PL" dirty="0" err="1"/>
              <a:t>Hills</a:t>
            </a:r>
            <a:r>
              <a:rPr lang="pl-PL" dirty="0"/>
              <a:t> and Solutions);</a:t>
            </a:r>
          </a:p>
          <a:p>
            <a:pPr marL="342900" indent="-342900">
              <a:buClr>
                <a:srgbClr val="C00000"/>
              </a:buClr>
              <a:buFont typeface="Courier New" panose="02070309020205020404" pitchFamily="49" charset="0"/>
              <a:buChar char="o"/>
            </a:pPr>
            <a:r>
              <a:rPr lang="pl-PL" dirty="0"/>
              <a:t>Tworzenie prototypów, weryfikacja przez użytkowników końcowych, </a:t>
            </a:r>
            <a:r>
              <a:rPr lang="pl-PL" dirty="0" err="1"/>
              <a:t>playbacks</a:t>
            </a:r>
            <a:r>
              <a:rPr lang="pl-PL" dirty="0"/>
              <a:t>;</a:t>
            </a:r>
          </a:p>
          <a:p>
            <a:pPr marL="342900" indent="-342900">
              <a:buClr>
                <a:srgbClr val="C00000"/>
              </a:buClr>
              <a:buFont typeface="Courier New" panose="02070309020205020404" pitchFamily="49" charset="0"/>
              <a:buChar char="o"/>
            </a:pPr>
            <a:r>
              <a:rPr lang="pl-PL" dirty="0"/>
              <a:t>Agile i Design </a:t>
            </a:r>
            <a:r>
              <a:rPr lang="pl-PL" dirty="0" err="1"/>
              <a:t>Thinking</a:t>
            </a:r>
            <a:r>
              <a:rPr lang="pl-PL" dirty="0"/>
              <a:t> – synergia.</a:t>
            </a:r>
          </a:p>
          <a:p>
            <a:pPr>
              <a:buClr>
                <a:srgbClr val="C00000"/>
              </a:buClr>
            </a:pPr>
            <a:endParaRPr lang="en-US" dirty="0"/>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Długość</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0058400" y="5785506"/>
            <a:ext cx="4175473"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15</a:t>
            </a:r>
            <a:r>
              <a:rPr lang="en-US" dirty="0"/>
              <a:t> </a:t>
            </a:r>
            <a:r>
              <a:rPr lang="pl-PL" dirty="0"/>
              <a:t>godzin;</a:t>
            </a:r>
            <a:endParaRPr lang="en-US" dirty="0"/>
          </a:p>
          <a:p>
            <a:pPr marL="342900" indent="-342900">
              <a:buClr>
                <a:srgbClr val="C00000"/>
              </a:buClr>
              <a:buFont typeface="Courier New" panose="02070309020205020404" pitchFamily="49" charset="0"/>
              <a:buChar char="o"/>
            </a:pPr>
            <a:r>
              <a:rPr lang="pl-PL" dirty="0"/>
              <a:t>2,5 godziny tygodniowo.</a:t>
            </a:r>
            <a:endParaRPr lang="en-US" dirty="0"/>
          </a:p>
        </p:txBody>
      </p:sp>
      <p:sp>
        <p:nvSpPr>
          <p:cNvPr id="4" name="Content Placeholder 3">
            <a:extLst>
              <a:ext uri="{FF2B5EF4-FFF2-40B4-BE49-F238E27FC236}">
                <a16:creationId xmlns:a16="http://schemas.microsoft.com/office/drawing/2014/main" id="{EF173F2A-868E-4E2A-A7E3-D72E707AA05D}"/>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348164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Client Management in IT environment</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t>English language at least on B1 level</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Basic IT</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Call handling and difficult client management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Quality in customer care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Business email handling and chat netiquette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IT troubleshooting</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Networking basics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Cyber security </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29 hours </a:t>
            </a:r>
          </a:p>
          <a:p>
            <a:pPr marL="342900" indent="-342900">
              <a:buClr>
                <a:srgbClr val="C00000"/>
              </a:buClr>
              <a:buFont typeface="Courier New" panose="02070309020205020404" pitchFamily="49" charset="0"/>
              <a:buChar char="o"/>
            </a:pPr>
            <a:r>
              <a:rPr lang="en-US" dirty="0"/>
              <a:t>weekly meeting 3.5h</a:t>
            </a: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US" dirty="0"/>
              <a:t>The course will cover the essentials of customer care, basic IT technical skills, knowledge used in Service Desk environment and client management. The basics will be covered based on best practices and experience developed in one of the leading companies from IT sector and commonly used to support business customers. There will be multiple workshops with practical exercises using different methodologies, among others design thinking. </a:t>
            </a:r>
          </a:p>
        </p:txBody>
      </p:sp>
      <p:sp>
        <p:nvSpPr>
          <p:cNvPr id="4" name="Content Placeholder 3">
            <a:extLst>
              <a:ext uri="{FF2B5EF4-FFF2-40B4-BE49-F238E27FC236}">
                <a16:creationId xmlns:a16="http://schemas.microsoft.com/office/drawing/2014/main" id="{74150580-78D5-4DE3-A353-CD83749BDC4D}"/>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71072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67179"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t>Client Management in IT environment</a:t>
            </a:r>
            <a:endParaRPr lang="en-US" sz="3200" dirty="0">
              <a:solidFill>
                <a:schemeClr val="bg1"/>
              </a:solidFill>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Opis</a:t>
            </a:r>
            <a:r>
              <a:rPr lang="en-US" sz="2600" b="1" dirty="0">
                <a:latin typeface="IBM Plex Sans" panose="020B0503050203000203" pitchFamily="34" charset="0"/>
              </a:rPr>
              <a:t> </a:t>
            </a:r>
            <a:r>
              <a:rPr lang="en-US" sz="2600" b="1" dirty="0" err="1">
                <a:latin typeface="IBM Plex Sans" panose="020B0503050203000203"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IBM</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188720"/>
            <a:ext cx="6885893" cy="2978650"/>
          </a:xfrm>
        </p:spPr>
        <p:txBody>
          <a:bodyPr/>
          <a:lstStyle/>
          <a:p>
            <a:pPr lvl="0">
              <a:lnSpc>
                <a:spcPct val="100000"/>
              </a:lnSpc>
              <a:spcBef>
                <a:spcPts val="0"/>
              </a:spcBef>
              <a:defRPr/>
            </a:pPr>
            <a:r>
              <a:rPr lang="pl-PL" dirty="0"/>
              <a:t>Kurs obejmie podstawy obsługi klienta, podstawowe umiejętności techniczne IT, wiedzę wykorzystywaną w środowisku Service Desk i zarządzanie klientem. Podstawy zostaną omówione w oparciu o najlepsze praktyki i doświadczenie opracowane w jednej z wiodących firm z branży IT i powszechnie wykorzystywane do wspierania klientów biznesowych. Odbędą się liczne warsztaty z praktycznymi ćwiczeniami wykorzystującymi różne metodologie, między innymi </a:t>
            </a:r>
            <a:r>
              <a:rPr lang="en-US" dirty="0"/>
              <a:t>design thinking</a:t>
            </a:r>
            <a:r>
              <a:rPr lang="pl-PL" dirty="0"/>
              <a:t>.</a:t>
            </a:r>
            <a:endParaRPr lang="pl-PL" dirty="0">
              <a:highlight>
                <a:srgbClr val="FFFF00"/>
              </a:highlight>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708098"/>
          </a:xfrm>
          <a:ln>
            <a:noFill/>
          </a:ln>
        </p:spPr>
        <p:txBody>
          <a:bodyPr/>
          <a:lstStyle/>
          <a:p>
            <a:pPr marL="342900" indent="-342900">
              <a:buClr>
                <a:srgbClr val="C00000"/>
              </a:buClr>
              <a:buFont typeface="Courier New" panose="02070309020205020404" pitchFamily="49" charset="0"/>
              <a:buChar char="o"/>
            </a:pPr>
            <a:r>
              <a:rPr lang="pl-PL" dirty="0"/>
              <a:t>Znajomość języka angielskiego na poziomie B1 lub wyższym</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Egzamin</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Wstępny</a:t>
            </a:r>
            <a:endParaRPr lang="en-US" sz="2000" dirty="0">
              <a:solidFill>
                <a:srgbClr val="C80000"/>
              </a:solidFill>
              <a:latin typeface="IBM Plex Sans" charset="0"/>
              <a:ea typeface="IBM Plex Sans" charset="0"/>
              <a:cs typeface="IBM Plex Sans"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Dodatkowe</a:t>
            </a:r>
            <a:r>
              <a:rPr lang="en-US" sz="2000" b="1" dirty="0">
                <a:solidFill>
                  <a:schemeClr val="bg1"/>
                </a:solidFill>
                <a:latin typeface="IBM Plex Sans" panose="020B0503050203000203" pitchFamily="34" charset="0"/>
              </a:rPr>
              <a:t> </a:t>
            </a:r>
            <a:r>
              <a:rPr lang="en-US" sz="2000" b="1" dirty="0">
                <a:solidFill>
                  <a:srgbClr val="C80000"/>
                </a:solidFill>
                <a:latin typeface="IBM Plex Sans" panose="020B0503050203000203" pitchFamily="34" charset="0"/>
              </a:rPr>
              <a:t> </a:t>
            </a:r>
            <a:r>
              <a:rPr lang="en-US" sz="2000" b="1" dirty="0" err="1">
                <a:solidFill>
                  <a:srgbClr val="C80000"/>
                </a:solidFill>
                <a:latin typeface="IBM Plex Sans" panose="020B0503050203000203" pitchFamily="34" charset="0"/>
              </a:rPr>
              <a:t>Wymogi</a:t>
            </a:r>
            <a:endParaRPr lang="en-US" sz="2000" dirty="0">
              <a:solidFill>
                <a:srgbClr val="C80000"/>
              </a:solidFill>
              <a:latin typeface="IBM Plex Sans" charset="0"/>
              <a:ea typeface="IBM Plex Sans" charset="0"/>
              <a:cs typeface="IBM Plex Sans"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Podstawowe umiejętności IT</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0568" y="4324733"/>
            <a:ext cx="6581390" cy="514491"/>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793750"/>
            <a:ext cx="6583679" cy="297865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Profesionalna obsługa telefoniczna i zarządzanie trudnym klientem</a:t>
            </a:r>
          </a:p>
          <a:p>
            <a:pPr marL="342900" indent="-342900">
              <a:buClr>
                <a:srgbClr val="C00000"/>
              </a:buClr>
              <a:buFont typeface="Courier New" panose="02070309020205020404" pitchFamily="49" charset="0"/>
              <a:buChar char="o"/>
            </a:pPr>
            <a:r>
              <a:rPr lang="pl-PL" dirty="0"/>
              <a:t>Jakość obsługi klienta </a:t>
            </a:r>
          </a:p>
          <a:p>
            <a:pPr marL="342900" indent="-342900">
              <a:buClr>
                <a:srgbClr val="C00000"/>
              </a:buClr>
              <a:buFont typeface="Courier New" panose="02070309020205020404" pitchFamily="49" charset="0"/>
              <a:buChar char="o"/>
            </a:pPr>
            <a:r>
              <a:rPr lang="pl-PL" dirty="0"/>
              <a:t>Email biznesonwy i netykieta obsługi przez czat</a:t>
            </a:r>
          </a:p>
          <a:p>
            <a:pPr marL="342900" indent="-342900">
              <a:buClr>
                <a:srgbClr val="C00000"/>
              </a:buClr>
              <a:buFont typeface="Courier New" panose="02070309020205020404" pitchFamily="49" charset="0"/>
              <a:buChar char="o"/>
            </a:pPr>
            <a:r>
              <a:rPr lang="pl-PL" dirty="0"/>
              <a:t>Rozwiązywanie porblemów w środowisku IT </a:t>
            </a:r>
          </a:p>
          <a:p>
            <a:pPr marL="342900" indent="-342900">
              <a:buClr>
                <a:srgbClr val="C00000"/>
              </a:buClr>
              <a:buFont typeface="Courier New" panose="02070309020205020404" pitchFamily="49" charset="0"/>
              <a:buChar char="o"/>
            </a:pPr>
            <a:r>
              <a:rPr lang="pl-PL" dirty="0"/>
              <a:t>Podstawy sieci komputerowych  </a:t>
            </a:r>
          </a:p>
          <a:p>
            <a:pPr marL="342900" indent="-342900">
              <a:buClr>
                <a:srgbClr val="C00000"/>
              </a:buClr>
              <a:buFont typeface="Courier New" panose="02070309020205020404" pitchFamily="49" charset="0"/>
              <a:buChar char="o"/>
            </a:pPr>
            <a:r>
              <a:rPr lang="pl-PL" dirty="0"/>
              <a:t>Cyber bezpieczeństwo</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Długość</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a:t>29 </a:t>
            </a:r>
            <a:r>
              <a:rPr lang="en-US" dirty="0" err="1"/>
              <a:t>godzin</a:t>
            </a:r>
            <a:r>
              <a:rPr lang="en-US" dirty="0"/>
              <a:t> </a:t>
            </a:r>
          </a:p>
          <a:p>
            <a:pPr marL="342900" indent="-342900">
              <a:buClr>
                <a:srgbClr val="C00000"/>
              </a:buClr>
              <a:buFont typeface="Courier New" panose="02070309020205020404" pitchFamily="49" charset="0"/>
              <a:buChar char="o"/>
            </a:pPr>
            <a:r>
              <a:rPr lang="en-US" dirty="0" err="1"/>
              <a:t>Tygodniowe</a:t>
            </a:r>
            <a:r>
              <a:rPr lang="en-US" dirty="0"/>
              <a:t> </a:t>
            </a:r>
            <a:r>
              <a:rPr lang="en-US" dirty="0" err="1"/>
              <a:t>spotkania</a:t>
            </a:r>
            <a:r>
              <a:rPr lang="en-US" dirty="0"/>
              <a:t> po </a:t>
            </a:r>
            <a:r>
              <a:rPr lang="en-US" dirty="0" err="1"/>
              <a:t>trzy</a:t>
            </a:r>
            <a:r>
              <a:rPr lang="en-US" dirty="0"/>
              <a:t> </a:t>
            </a:r>
            <a:r>
              <a:rPr lang="en-US" dirty="0" err="1"/>
              <a:t>i</a:t>
            </a:r>
            <a:r>
              <a:rPr lang="en-US" dirty="0"/>
              <a:t> </a:t>
            </a:r>
            <a:r>
              <a:rPr lang="en-US" dirty="0" err="1"/>
              <a:t>pół</a:t>
            </a:r>
            <a:r>
              <a:rPr lang="en-US" dirty="0"/>
              <a:t> </a:t>
            </a:r>
            <a:r>
              <a:rPr lang="en-US" dirty="0" err="1"/>
              <a:t>godziny</a:t>
            </a:r>
            <a:r>
              <a:rPr lang="en-US" dirty="0"/>
              <a:t> </a:t>
            </a:r>
          </a:p>
        </p:txBody>
      </p:sp>
      <p:sp>
        <p:nvSpPr>
          <p:cNvPr id="5" name="Content Placeholder 4">
            <a:extLst>
              <a:ext uri="{FF2B5EF4-FFF2-40B4-BE49-F238E27FC236}">
                <a16:creationId xmlns:a16="http://schemas.microsoft.com/office/drawing/2014/main" id="{20D7272A-2CC7-455C-B8C3-E773EBDED703}"/>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85340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en-US" sz="5400" b="1" dirty="0">
                <a:solidFill>
                  <a:schemeClr val="tx1"/>
                </a:solidFill>
                <a:latin typeface="Calibri" panose="020F0502020204030204" pitchFamily="34" charset="0"/>
                <a:ea typeface="IBM Plex Sans" charset="0"/>
                <a:cs typeface="Calibri" panose="020F0502020204030204" pitchFamily="34" charset="0"/>
              </a:rPr>
              <a:t>Stream Offer</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ING Tech Poland</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grpSp>
        <p:nvGrpSpPr>
          <p:cNvPr id="6" name="Group 5"/>
          <p:cNvGrpSpPr/>
          <p:nvPr/>
        </p:nvGrpSpPr>
        <p:grpSpPr>
          <a:xfrm>
            <a:off x="914400" y="7899655"/>
            <a:ext cx="2621910" cy="220571"/>
            <a:chOff x="914400" y="7899655"/>
            <a:chExt cx="2621910" cy="220571"/>
          </a:xfrm>
        </p:grpSpPr>
        <p:sp>
          <p:nvSpPr>
            <p:cNvPr id="7"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8"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9" name="Slide Number Placeholder 2"/>
          <p:cNvSpPr txBox="1">
            <a:spLocks/>
          </p:cNvSpPr>
          <p:nvPr/>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25</a:t>
            </a:fld>
            <a:endParaRPr lang="en-US" sz="800" b="0" i="0" dirty="0">
              <a:solidFill>
                <a:schemeClr val="tx1"/>
              </a:solidFill>
              <a:latin typeface="IBM Plex Sans" charset="0"/>
              <a:ea typeface="IBM Plex Sans" charset="0"/>
              <a:cs typeface="IBM Plex Sans" charset="0"/>
            </a:endParaRPr>
          </a:p>
        </p:txBody>
      </p:sp>
      <p:sp>
        <p:nvSpPr>
          <p:cNvPr id="10" name="Footer Placeholder 3"/>
          <p:cNvSpPr txBox="1">
            <a:spLocks/>
          </p:cNvSpPr>
          <p:nvPr/>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428203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67179"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Developer’s </a:t>
            </a:r>
            <a:endParaRPr lang="pl-PL" sz="32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Journey.</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ING Tech Poland</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3994593" y="1407118"/>
            <a:ext cx="6583679" cy="1277933"/>
          </a:xfrm>
        </p:spPr>
        <p:txBody>
          <a:bodyPr/>
          <a:lstStyle/>
          <a:p>
            <a:r>
              <a:rPr lang="pl-PL" sz="1600" dirty="0">
                <a:latin typeface="Calibri" panose="020F0502020204030204" pitchFamily="34" charset="0"/>
                <a:cs typeface="Calibri" panose="020F0502020204030204" pitchFamily="34" charset="0"/>
              </a:rPr>
              <a:t>Zajęcia skierowane są do przyszłych programistów lub inżynierów testów automatycznych. Głównym wątkiem zajęć będzie poprowadzenie przykładowego projektu programistycznego przez szereg zajęć praktycznych </a:t>
            </a:r>
            <a:br>
              <a:rPr lang="pl-PL" sz="1600" dirty="0">
                <a:latin typeface="Calibri" panose="020F0502020204030204" pitchFamily="34" charset="0"/>
                <a:cs typeface="Calibri" panose="020F0502020204030204" pitchFamily="34" charset="0"/>
              </a:rPr>
            </a:br>
            <a:r>
              <a:rPr lang="pl-PL" sz="1600" dirty="0">
                <a:latin typeface="Calibri" panose="020F0502020204030204" pitchFamily="34" charset="0"/>
                <a:cs typeface="Calibri" panose="020F0502020204030204" pitchFamily="34" charset="0"/>
              </a:rPr>
              <a:t>z uzupełnieniem wiedzy teoretycznej.</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Pytania otwarte i zamknięte dotyczące zakresu kursu.</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50866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Język angielski na poziomie co najmniej </a:t>
            </a:r>
            <a:r>
              <a:rPr lang="en-US" dirty="0">
                <a:latin typeface="Calibri" panose="020F0502020204030204" pitchFamily="34" charset="0"/>
                <a:cs typeface="Calibri" panose="020F0502020204030204" pitchFamily="34" charset="0"/>
              </a:rPr>
              <a:t>B1</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28577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 How git are you?</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2. UI/UX + </a:t>
            </a:r>
            <a:r>
              <a:rPr lang="en-US" dirty="0" err="1">
                <a:latin typeface="Calibri" panose="020F0502020204030204" pitchFamily="34" charset="0"/>
                <a:cs typeface="Calibri" panose="020F0502020204030204" pitchFamily="34" charset="0"/>
              </a:rPr>
              <a:t>zbieranie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wymagań</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Backend Development - C#, ASP </a:t>
            </a:r>
            <a:r>
              <a:rPr lang="en-US" dirty="0" err="1">
                <a:latin typeface="Calibri" panose="020F0502020204030204" pitchFamily="34" charset="0"/>
                <a:cs typeface="Calibri" panose="020F0502020204030204" pitchFamily="34" charset="0"/>
              </a:rPr>
              <a:t>WebAPI</a:t>
            </a:r>
            <a:r>
              <a:rPr lang="en-US" dirty="0">
                <a:latin typeface="Calibri" panose="020F0502020204030204" pitchFamily="34" charset="0"/>
                <a:cs typeface="Calibri" panose="020F0502020204030204" pitchFamily="34" charset="0"/>
              </a:rPr>
              <a:t> 2</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4. </a:t>
            </a:r>
            <a:r>
              <a:rPr lang="en-US" dirty="0"/>
              <a:t>Backend Dev - Python journey and Security good practices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5</a:t>
            </a:r>
            <a:r>
              <a:rPr lang="en-US" dirty="0">
                <a:latin typeface="Calibri" panose="020F0502020204030204" pitchFamily="34" charset="0"/>
                <a:cs typeface="Calibri" panose="020F0502020204030204" pitchFamily="34" charset="0"/>
              </a:rPr>
              <a:t>. Front-end </a:t>
            </a:r>
            <a:r>
              <a:rPr lang="pl-PL"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j</a:t>
            </a:r>
            <a:r>
              <a:rPr lang="pl-PL" dirty="0" err="1">
                <a:latin typeface="Calibri" panose="020F0502020204030204" pitchFamily="34" charset="0"/>
                <a:cs typeface="Calibri" panose="020F0502020204030204" pitchFamily="34" charset="0"/>
              </a:rPr>
              <a:t>ava</a:t>
            </a:r>
            <a:r>
              <a:rPr lang="en-US" dirty="0">
                <a:latin typeface="Calibri" panose="020F0502020204030204" pitchFamily="34" charset="0"/>
                <a:cs typeface="Calibri" panose="020F0502020204030204" pitchFamily="34" charset="0"/>
              </a:rPr>
              <a:t>s</a:t>
            </a:r>
            <a:r>
              <a:rPr lang="pl-PL" dirty="0" err="1">
                <a:latin typeface="Calibri" panose="020F0502020204030204" pitchFamily="34" charset="0"/>
                <a:cs typeface="Calibri" panose="020F0502020204030204" pitchFamily="34" charset="0"/>
              </a:rPr>
              <a:t>cript</a:t>
            </a:r>
            <a:r>
              <a:rPr lang="pl-PL" dirty="0">
                <a:latin typeface="Calibri" panose="020F0502020204030204" pitchFamily="34" charset="0"/>
                <a:cs typeface="Calibri" panose="020F0502020204030204" pitchFamily="34" charset="0"/>
              </a:rPr>
              <a:t> + </a:t>
            </a:r>
            <a:r>
              <a:rPr lang="pl-PL" dirty="0" err="1">
                <a:latin typeface="Calibri" panose="020F0502020204030204" pitchFamily="34" charset="0"/>
                <a:cs typeface="Calibri" panose="020F0502020204030204" pitchFamily="34" charset="0"/>
              </a:rPr>
              <a:t>html</a:t>
            </a:r>
            <a:r>
              <a:rPr lang="pl-PL" dirty="0">
                <a:latin typeface="Calibri" panose="020F0502020204030204" pitchFamily="34" charset="0"/>
                <a:cs typeface="Calibri" panose="020F0502020204030204" pitchFamily="34" charset="0"/>
              </a:rPr>
              <a:t>/</a:t>
            </a:r>
            <a:r>
              <a:rPr lang="pl-PL" dirty="0" err="1">
                <a:latin typeface="Calibri" panose="020F0502020204030204" pitchFamily="34" charset="0"/>
                <a:cs typeface="Calibri" panose="020F0502020204030204" pitchFamily="34" charset="0"/>
              </a:rPr>
              <a:t>css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6</a:t>
            </a:r>
            <a:r>
              <a:rPr lang="en-US" dirty="0">
                <a:latin typeface="Calibri" panose="020F0502020204030204" pitchFamily="34" charset="0"/>
                <a:cs typeface="Calibri" panose="020F0502020204030204" pitchFamily="34" charset="0"/>
              </a:rPr>
              <a:t>. Test Driven Development</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7</a:t>
            </a:r>
            <a:r>
              <a:rPr lang="en-US" dirty="0">
                <a:latin typeface="Calibri" panose="020F0502020204030204" pitchFamily="34" charset="0"/>
                <a:cs typeface="Calibri" panose="020F0502020204030204" pitchFamily="34" charset="0"/>
              </a:rPr>
              <a:t>. CI/CD + Release Management</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8</a:t>
            </a:r>
            <a:r>
              <a:rPr lang="en-US" dirty="0">
                <a:latin typeface="Calibri" panose="020F0502020204030204" pitchFamily="34" charset="0"/>
                <a:cs typeface="Calibri" panose="020F0502020204030204" pitchFamily="34" charset="0"/>
              </a:rPr>
              <a:t>. Agile, Scrum</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9</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Oczekiwania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pracodawcy</a:t>
            </a:r>
            <a:r>
              <a:rPr lang="en-US" dirty="0">
                <a:latin typeface="Calibri" panose="020F0502020204030204" pitchFamily="34" charset="0"/>
                <a:cs typeface="Calibri" panose="020F0502020204030204" pitchFamily="34" charset="0"/>
              </a:rPr>
              <a:t>.</a:t>
            </a:r>
          </a:p>
          <a:p>
            <a:pPr>
              <a:buClr>
                <a:srgbClr val="C00000"/>
              </a:buClr>
            </a:pPr>
            <a:endParaRPr lang="en-US" dirty="0"/>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~60 godzin</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Tygodniowo 6-8h (głównie soboty)</a:t>
            </a:r>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0D5F5C9-3D25-4FD7-8F2B-B3A829F51FD3}"/>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36993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2400" b="1" dirty="0">
                <a:latin typeface="Calibri" panose="020F0502020204030204" pitchFamily="34" charset="0"/>
                <a:cs typeface="Calibri" panose="020F0502020204030204" pitchFamily="34" charset="0"/>
              </a:rPr>
              <a:t>Zarządzanie </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bezpieczeństwem </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informacji – </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technologiczna i </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organizacyjna obrona </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przed zagrożeniami.</a:t>
            </a:r>
            <a:r>
              <a:rPr lang="pl-PL" sz="2400" b="1" dirty="0"/>
              <a:t>   </a:t>
            </a:r>
            <a:endParaRPr lang="pl-PL" sz="2000" dirty="0">
              <a:solidFill>
                <a:schemeClr val="bg1"/>
              </a:solidFill>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pl-PL" sz="200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pl-PL" sz="2000">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pl-PL" sz="3200" b="1">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pl-PL" sz="2600" b="1" dirty="0">
                <a:latin typeface="IBM Plex Sans" panose="020B0503050203000203" pitchFamily="34" charset="0"/>
              </a:rPr>
            </a:br>
            <a:endParaRPr lang="pl-PL"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ING Tech Poland</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485900"/>
            <a:ext cx="6583679" cy="1748150"/>
          </a:xfrm>
        </p:spPr>
        <p:txBody>
          <a:bodyPr/>
          <a:lstStyle/>
          <a:p>
            <a:r>
              <a:rPr lang="pl-PL" sz="1600" dirty="0">
                <a:latin typeface="Calibri" panose="020F0502020204030204" pitchFamily="34" charset="0"/>
                <a:cs typeface="Calibri" panose="020F0502020204030204" pitchFamily="34" charset="0"/>
              </a:rPr>
              <a:t>Materiał zaprezentowany na naszych wykładach pozwoli Ci przygotować się do postawienia pierwszych kroków w dziedzinie bezpieczeństwa z punktu widzenia korporacyjnego. Będziesz miał okazję wysłuchać, przedyskutować i wziąć udział w zadaniach, które wykonujemy na co dzień. Jeżeli interesujesz się tematyką Information Security i chcesz poszerzyć wiedzę w nw. obszarach, to zapraszamy Cię na spotkanie z nami. Do zobaczenia na wykładach!</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929759"/>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Podstawy bezpieczeństwa</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Podstawowe informacje o systemie Linux / Windows</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Bazy danych i protokoły sieciowe</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pl-PL"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pl-PL" sz="2000">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3212507"/>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a:t>
            </a:r>
            <a:r>
              <a:rPr lang="pl-PL" sz="2000" b="1" dirty="0">
                <a:solidFill>
                  <a:schemeClr val="bg1"/>
                </a:solidFill>
                <a:latin typeface="Calibri" panose="020F0502020204030204" pitchFamily="34" charset="0"/>
                <a:cs typeface="Calibri" panose="020F0502020204030204" pitchFamily="34" charset="0"/>
              </a:rPr>
              <a:t> </a:t>
            </a:r>
            <a:r>
              <a:rPr lang="pl-PL" sz="2000" b="1" dirty="0">
                <a:solidFill>
                  <a:srgbClr val="C80000"/>
                </a:solidFill>
                <a:latin typeface="Calibri" panose="020F0502020204030204" pitchFamily="34" charset="0"/>
                <a:cs typeface="Calibri" panose="020F0502020204030204" pitchFamily="34" charset="0"/>
              </a:rPr>
              <a:t>Wymogi</a:t>
            </a:r>
            <a:endParaRPr lang="pl-PL"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7726" y="3566236"/>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Język angielski – ze względu na treść prezentowanych materiałów oraz egzaminy wstępny i końcowy.</a:t>
            </a:r>
          </a:p>
        </p:txBody>
      </p:sp>
      <p:sp>
        <p:nvSpPr>
          <p:cNvPr id="20" name="TextBox 19">
            <a:extLst>
              <a:ext uri="{FF2B5EF4-FFF2-40B4-BE49-F238E27FC236}">
                <a16:creationId xmlns:a16="http://schemas.microsoft.com/office/drawing/2014/main" id="{66B05AD8-61B0-4F3D-B702-B34434389C7D}"/>
              </a:ext>
            </a:extLst>
          </p:cNvPr>
          <p:cNvSpPr txBox="1"/>
          <p:nvPr/>
        </p:nvSpPr>
        <p:spPr>
          <a:xfrm>
            <a:off x="4034060" y="3767369"/>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pl-PL" sz="2600" b="1" dirty="0">
                <a:latin typeface="IBM Plex Sans" panose="020B0503050203000203" pitchFamily="34" charset="0"/>
              </a:rPr>
            </a:br>
            <a:endParaRPr lang="pl-PL"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011661" y="4395155"/>
            <a:ext cx="6583679" cy="227393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err="1">
                <a:latin typeface="Calibri" panose="020F0502020204030204" pitchFamily="34" charset="0"/>
                <a:cs typeface="Calibri" panose="020F0502020204030204" pitchFamily="34" charset="0"/>
              </a:rPr>
              <a:t>Defensive</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Cyber</a:t>
            </a:r>
            <a:r>
              <a:rPr lang="pl-PL" dirty="0">
                <a:latin typeface="Calibri" panose="020F0502020204030204" pitchFamily="34" charset="0"/>
                <a:cs typeface="Calibri" panose="020F0502020204030204" pitchFamily="34" charset="0"/>
              </a:rPr>
              <a:t> Security</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Technical </a:t>
            </a:r>
            <a:r>
              <a:rPr lang="pl-PL" dirty="0" err="1">
                <a:latin typeface="Calibri" panose="020F0502020204030204" pitchFamily="34" charset="0"/>
                <a:cs typeface="Calibri" panose="020F0502020204030204" pitchFamily="34" charset="0"/>
              </a:rPr>
              <a:t>State</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Compliance</a:t>
            </a:r>
            <a:r>
              <a:rPr lang="pl-PL" dirty="0">
                <a:latin typeface="Calibri" panose="020F0502020204030204" pitchFamily="34" charset="0"/>
                <a:cs typeface="Calibri" panose="020F0502020204030204" pitchFamily="34" charset="0"/>
              </a:rPr>
              <a:t> Monitoring</a:t>
            </a:r>
          </a:p>
          <a:p>
            <a:pPr marL="342900" indent="-342900">
              <a:buClr>
                <a:srgbClr val="C00000"/>
              </a:buClr>
              <a:buFont typeface="Courier New" panose="02070309020205020404" pitchFamily="49" charset="0"/>
              <a:buChar char="o"/>
            </a:pPr>
            <a:r>
              <a:rPr lang="pl-PL" dirty="0" err="1">
                <a:latin typeface="Calibri" panose="020F0502020204030204" pitchFamily="34" charset="0"/>
                <a:cs typeface="Calibri" panose="020F0502020204030204" pitchFamily="34" charset="0"/>
              </a:rPr>
              <a:t>Vulnerability</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Assessment</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err="1">
                <a:latin typeface="Calibri" panose="020F0502020204030204" pitchFamily="34" charset="0"/>
                <a:cs typeface="Calibri" panose="020F0502020204030204" pitchFamily="34" charset="0"/>
              </a:rPr>
              <a:t>Cloud</a:t>
            </a:r>
            <a:r>
              <a:rPr lang="pl-PL" dirty="0">
                <a:latin typeface="Calibri" panose="020F0502020204030204" pitchFamily="34" charset="0"/>
                <a:cs typeface="Calibri" panose="020F0502020204030204" pitchFamily="34" charset="0"/>
              </a:rPr>
              <a:t> Native Security</a:t>
            </a:r>
          </a:p>
          <a:p>
            <a:pPr marL="342900" indent="-342900">
              <a:buClr>
                <a:srgbClr val="C00000"/>
              </a:buClr>
              <a:buFont typeface="Courier New" panose="02070309020205020404" pitchFamily="49" charset="0"/>
              <a:buChar char="o"/>
            </a:pPr>
            <a:r>
              <a:rPr lang="pl-PL" dirty="0" err="1">
                <a:latin typeface="Calibri" panose="020F0502020204030204" pitchFamily="34" charset="0"/>
                <a:cs typeface="Calibri" panose="020F0502020204030204" pitchFamily="34" charset="0"/>
              </a:rPr>
              <a:t>Secure</a:t>
            </a:r>
            <a:r>
              <a:rPr lang="pl-PL" dirty="0">
                <a:latin typeface="Calibri" panose="020F0502020204030204" pitchFamily="34" charset="0"/>
                <a:cs typeface="Calibri" panose="020F0502020204030204" pitchFamily="34" charset="0"/>
              </a:rPr>
              <a:t> Software </a:t>
            </a:r>
            <a:r>
              <a:rPr lang="pl-PL" dirty="0" err="1">
                <a:latin typeface="Calibri" panose="020F0502020204030204" pitchFamily="34" charset="0"/>
                <a:cs typeface="Calibri" panose="020F0502020204030204" pitchFamily="34" charset="0"/>
              </a:rPr>
              <a:t>Lifecycle</a:t>
            </a:r>
            <a:endParaRPr lang="pl-PL"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pl-PL" sz="2600" b="1" dirty="0">
                <a:solidFill>
                  <a:srgbClr val="C80000"/>
                </a:solidFill>
                <a:latin typeface="IBM Plex Sans" panose="020B0503050203000203" pitchFamily="34" charset="0"/>
              </a:rPr>
            </a:br>
            <a:endParaRPr lang="pl-PL"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10 godzin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2 spotkania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2 soboty</a:t>
            </a:r>
          </a:p>
        </p:txBody>
      </p:sp>
    </p:spTree>
    <p:extLst>
      <p:ext uri="{BB962C8B-B14F-4D97-AF65-F5344CB8AC3E}">
        <p14:creationId xmlns:p14="http://schemas.microsoft.com/office/powerpoint/2010/main" val="73338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645271" cy="148271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Kim jest lider </a:t>
            </a:r>
          </a:p>
          <a:p>
            <a:r>
              <a:rPr lang="pl-PL" sz="3200" b="1" dirty="0">
                <a:latin typeface="Calibri" panose="020F0502020204030204" pitchFamily="34" charset="0"/>
                <a:cs typeface="Calibri" panose="020F0502020204030204" pitchFamily="34" charset="0"/>
              </a:rPr>
              <a:t>w organizacji zwinnej?</a:t>
            </a:r>
            <a:endParaRPr lang="en-US" sz="3200" b="1"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59163"/>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Kim jest lider w organizacji zwinnej?</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290303"/>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ING Tech Poland</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232874"/>
            <a:ext cx="6583679" cy="2010638"/>
          </a:xfrm>
        </p:spPr>
        <p:txBody>
          <a:bodyPr/>
          <a:lstStyle/>
          <a:p>
            <a:r>
              <a:rPr lang="pl-PL" sz="1600" dirty="0">
                <a:latin typeface="Calibri" panose="020F0502020204030204" pitchFamily="34" charset="0"/>
                <a:cs typeface="Calibri" panose="020F0502020204030204" pitchFamily="34" charset="0"/>
              </a:rPr>
              <a:t>Podczas cyklu spotkań z Agile </a:t>
            </a:r>
            <a:r>
              <a:rPr lang="pl-PL" sz="1600" dirty="0" err="1">
                <a:latin typeface="Calibri" panose="020F0502020204030204" pitchFamily="34" charset="0"/>
                <a:cs typeface="Calibri" panose="020F0502020204030204" pitchFamily="34" charset="0"/>
              </a:rPr>
              <a:t>Coachami</a:t>
            </a:r>
            <a:r>
              <a:rPr lang="pl-PL" sz="1600" dirty="0">
                <a:latin typeface="Calibri" panose="020F0502020204030204" pitchFamily="34" charset="0"/>
                <a:cs typeface="Calibri" panose="020F0502020204030204" pitchFamily="34" charset="0"/>
              </a:rPr>
              <a:t> ING Tech spróbujemy odpowiedzieć na ważne i często niełatwe pytania: Kim jest lider w organizacji zwinnej? Jak zmieniał się obraz managera i kierownika zespołu na przestrzeni lat? Na czym buduje się trwałe, wysokowydajne zespoły? Wierzymy, że u podstaw zwinności leży komunikacja i współpraca na wielu poziomach złożonych organizacji. Wspólnie z Wami, spróbujemy odkryć przeszłość, teraźniejszość i przyszłość liderstwa organizacji zwinnych.</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491568"/>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Dodatkowym atutem będzie podstawowa wiedza z zakresu metodyk zwinnych</a:t>
            </a:r>
          </a:p>
          <a:p>
            <a:pPr marL="342900" indent="-342900">
              <a:buClr>
                <a:srgbClr val="C00000"/>
              </a:buClr>
              <a:buFont typeface="Courier New" panose="02070309020205020404" pitchFamily="49" charset="0"/>
              <a:buChar char="o"/>
            </a:pPr>
            <a:endParaRPr lang="en-US" dirty="0"/>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Egzamin</a:t>
            </a:r>
            <a:r>
              <a:rPr lang="en-US" sz="2000" b="1" dirty="0">
                <a:solidFill>
                  <a:srgbClr val="C00000"/>
                </a:solidFill>
                <a:latin typeface="IBM Plex Sans" panose="020B0503050203000203" pitchFamily="34" charset="0"/>
              </a:rPr>
              <a:t> </a:t>
            </a:r>
            <a:r>
              <a:rPr lang="pl-PL" sz="2000" b="1" dirty="0">
                <a:solidFill>
                  <a:srgbClr val="C00000"/>
                </a:solidFill>
                <a:latin typeface="IBM Plex Sans" panose="020B0503050203000203" pitchFamily="34" charset="0"/>
              </a:rPr>
              <a:t>w</a:t>
            </a:r>
            <a:r>
              <a:rPr lang="en-US" sz="2000" b="1" dirty="0" err="1">
                <a:solidFill>
                  <a:srgbClr val="C00000"/>
                </a:solidFill>
                <a:latin typeface="IBM Plex Sans" panose="020B0503050203000203" pitchFamily="34" charset="0"/>
              </a:rPr>
              <a:t>stępny</a:t>
            </a:r>
            <a:endParaRPr lang="en-US" sz="2000" dirty="0">
              <a:solidFill>
                <a:srgbClr val="C80000"/>
              </a:solidFill>
              <a:latin typeface="IBM Plex Sans" charset="0"/>
              <a:ea typeface="IBM Plex Sans" charset="0"/>
              <a:cs typeface="IBM Plex Sans"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Dodatkowe</a:t>
            </a:r>
            <a:r>
              <a:rPr lang="en-US" sz="2000" b="1" dirty="0">
                <a:solidFill>
                  <a:schemeClr val="bg1"/>
                </a:solidFill>
                <a:latin typeface="IBM Plex Sans" panose="020B0503050203000203" pitchFamily="34" charset="0"/>
              </a:rPr>
              <a:t> </a:t>
            </a:r>
            <a:r>
              <a:rPr lang="pl-PL" sz="2000" b="1" dirty="0">
                <a:solidFill>
                  <a:srgbClr val="C80000"/>
                </a:solidFill>
                <a:latin typeface="IBM Plex Sans" panose="020B0503050203000203" pitchFamily="34" charset="0"/>
              </a:rPr>
              <a:t>w</a:t>
            </a:r>
            <a:r>
              <a:rPr lang="en-US" sz="2000" b="1" dirty="0" err="1">
                <a:solidFill>
                  <a:srgbClr val="C80000"/>
                </a:solidFill>
                <a:latin typeface="IBM Plex Sans" panose="020B0503050203000203" pitchFamily="34" charset="0"/>
              </a:rPr>
              <a:t>ymogi</a:t>
            </a:r>
            <a:endParaRPr lang="en-US" sz="2000" dirty="0">
              <a:solidFill>
                <a:srgbClr val="C80000"/>
              </a:solidFill>
              <a:latin typeface="IBM Plex Sans" charset="0"/>
              <a:ea typeface="IBM Plex Sans" charset="0"/>
              <a:cs typeface="IBM Plex Sans"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Podczas sesji będziemy wykorzystywać narzędzie Mural oraz materiały audiowizualne</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78332" y="3520047"/>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11416" y="3936524"/>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Dlaczego starymi metodami nie można rozwiązać nowych problemów?</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Jak i kiedy manager stał się liderem?</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Jak i dlaczego Agile pomaga liderom?</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Zespół, czyli dlaczego 2 + 2 = 5? Część 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Zespół, czyli dlaczego 2 + 2 = 5? Część II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Co jest furtką do samozarządzania?</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Długość</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Język polski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Spotkania co 2 tygodnie</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6 spotkań</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90 minut każda sesja</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775B2BF-5800-4E41-A19C-4074B7AF65BB}"/>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368438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Design </a:t>
            </a:r>
          </a:p>
          <a:p>
            <a:r>
              <a:rPr lang="pl-PL" sz="3200" b="1" dirty="0" err="1">
                <a:latin typeface="Calibri" panose="020F0502020204030204" pitchFamily="34" charset="0"/>
                <a:cs typeface="Calibri" panose="020F0502020204030204" pitchFamily="34" charset="0"/>
              </a:rPr>
              <a:t>Journey</a:t>
            </a:r>
            <a:r>
              <a:rPr lang="pl-PL" sz="3200" b="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ING Tech Poland</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8745" y="1283379"/>
            <a:ext cx="6699170" cy="1574415"/>
          </a:xfrm>
        </p:spPr>
        <p:txBody>
          <a:bodyPr/>
          <a:lstStyle/>
          <a:p>
            <a:r>
              <a:rPr lang="pl-PL" sz="1600" dirty="0">
                <a:latin typeface="Calibri" panose="020F0502020204030204" pitchFamily="34" charset="0"/>
                <a:cs typeface="Calibri" panose="020F0502020204030204" pitchFamily="34" charset="0"/>
              </a:rPr>
              <a:t>Warsztat dedykowany jest dla osób, które interesują się User Experience i projektowaniem produktu. Ćwiczenia pozwolą poznać zasady projektowania interfejsów skoncentrowanych </a:t>
            </a:r>
            <a:br>
              <a:rPr lang="pl-PL" sz="1600" dirty="0">
                <a:latin typeface="Calibri" panose="020F0502020204030204" pitchFamily="34" charset="0"/>
                <a:cs typeface="Calibri" panose="020F0502020204030204" pitchFamily="34" charset="0"/>
              </a:rPr>
            </a:br>
            <a:r>
              <a:rPr lang="pl-PL" sz="1600" dirty="0">
                <a:latin typeface="Calibri" panose="020F0502020204030204" pitchFamily="34" charset="0"/>
                <a:cs typeface="Calibri" panose="020F0502020204030204" pitchFamily="34" charset="0"/>
              </a:rPr>
              <a:t>na przyszłych odbiorcach.</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Podstawowa wiedza z zakresu designu</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507757"/>
            <a:ext cx="3029768" cy="709982"/>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2985934" cy="71945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System Windows lub </a:t>
            </a:r>
            <a:r>
              <a:rPr lang="pl-PL" dirty="0" err="1">
                <a:latin typeface="Calibri" panose="020F0502020204030204" pitchFamily="34" charset="0"/>
                <a:cs typeface="Calibri" panose="020F0502020204030204" pitchFamily="34" charset="0"/>
              </a:rPr>
              <a:t>macOS</a:t>
            </a:r>
            <a:r>
              <a:rPr lang="pl-PL" dirty="0">
                <a:latin typeface="Calibri" panose="020F0502020204030204" pitchFamily="34" charset="0"/>
                <a:cs typeface="Calibri" panose="020F0502020204030204" pitchFamily="34" charset="0"/>
              </a:rPr>
              <a:t> (w celu zainstalowania oprogramowania)</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38409" y="302290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Agile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UX research- </a:t>
            </a:r>
            <a:r>
              <a:rPr lang="en-US" dirty="0" err="1">
                <a:latin typeface="Calibri" panose="020F0502020204030204" pitchFamily="34" charset="0"/>
                <a:cs typeface="Calibri" panose="020F0502020204030204" pitchFamily="34" charset="0"/>
              </a:rPr>
              <a:t>zbieranie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wymagań</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UX project- </a:t>
            </a:r>
            <a:r>
              <a:rPr lang="en-US" dirty="0" err="1">
                <a:latin typeface="Calibri" panose="020F0502020204030204" pitchFamily="34" charset="0"/>
                <a:cs typeface="Calibri" panose="020F0502020204030204" pitchFamily="34" charset="0"/>
              </a:rPr>
              <a:t>prototypowanie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UX testing- </a:t>
            </a:r>
            <a:r>
              <a:rPr lang="en-US" dirty="0" err="1">
                <a:latin typeface="Calibri" panose="020F0502020204030204" pitchFamily="34" charset="0"/>
                <a:cs typeface="Calibri" panose="020F0502020204030204" pitchFamily="34" charset="0"/>
              </a:rPr>
              <a:t>testowanie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prototypów</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Projektowanie</a:t>
            </a:r>
            <a:r>
              <a:rPr lang="en-US" dirty="0">
                <a:latin typeface="Calibri" panose="020F0502020204030204" pitchFamily="34" charset="0"/>
                <a:cs typeface="Calibri" panose="020F0502020204030204" pitchFamily="34" charset="0"/>
              </a:rPr>
              <a:t> UI</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HTML + CSS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Branding i </a:t>
            </a:r>
            <a:r>
              <a:rPr lang="en-US" dirty="0" err="1">
                <a:latin typeface="Calibri" panose="020F0502020204030204" pitchFamily="34" charset="0"/>
                <a:cs typeface="Calibri" panose="020F0502020204030204" pitchFamily="34" charset="0"/>
              </a:rPr>
              <a:t>promowanie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produktu</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Oczekiwania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pracodawcy</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60</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Raz w tygodniu/weekend ok. 6-8</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h</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25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645271"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Developing Modern Azure Based Applications</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59436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Accenture</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234440"/>
            <a:ext cx="6583679" cy="982980"/>
          </a:xfrm>
        </p:spPr>
        <p:txBody>
          <a:bodyPr/>
          <a:lstStyle/>
          <a:p>
            <a:r>
              <a:rPr lang="en-US" sz="1800" dirty="0">
                <a:latin typeface="Calibri" panose="020F0502020204030204" pitchFamily="34" charset="0"/>
                <a:cs typeface="Calibri" panose="020F0502020204030204" pitchFamily="34" charset="0"/>
              </a:rPr>
              <a:t>Developers of web applications increasingly appreciate the opportunities that brings the creation of applications based on cloud architecture. During the course, you will learn how to create an application that uses many elements that the Microsoft Azure platform provides to us. We will explain how this modern approach differs from traditional ones and whether it is always the best solution for our project. We will also find out how quickly and easily we can add more services to our application and how to monitor our resources.</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.NET platform</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application architecture</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83464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253114"/>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Visual Studio or Visual Studio Code</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425196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754880"/>
            <a:ext cx="6851761" cy="3152431"/>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Intro to Microsoft Azure, setting up environment.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Creating first Azure service and adding automation to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Authentication and Authorization with Azure Active Directory.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Where to keep our secrets and how to store files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Data and where to keep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Azure Functions, what are they and how to use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Monitoring our application with Application Insights.</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12 hours </a:t>
            </a:r>
          </a:p>
          <a:p>
            <a:pPr marL="342900" indent="-342900">
              <a:buClr>
                <a:srgbClr val="C00000"/>
              </a:buClr>
              <a:buFont typeface="Courier New" panose="02070309020205020404" pitchFamily="49" charset="0"/>
              <a:buChar char="o"/>
            </a:pPr>
            <a:r>
              <a:rPr lang="en-US" dirty="0"/>
              <a:t>90 min</a:t>
            </a:r>
          </a:p>
        </p:txBody>
      </p:sp>
      <p:sp>
        <p:nvSpPr>
          <p:cNvPr id="5" name="Content Placeholder 4">
            <a:extLst>
              <a:ext uri="{FF2B5EF4-FFF2-40B4-BE49-F238E27FC236}">
                <a16:creationId xmlns:a16="http://schemas.microsoft.com/office/drawing/2014/main" id="{3D3104AE-E33A-4C09-A57D-16858AE2F3FC}"/>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342079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481718"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Oracle SQL/PLSQL </a:t>
            </a:r>
          </a:p>
          <a:p>
            <a:r>
              <a:rPr lang="en-US" sz="3200" b="1" dirty="0">
                <a:latin typeface="Calibri" panose="020F0502020204030204" pitchFamily="34" charset="0"/>
                <a:cs typeface="Calibri" panose="020F0502020204030204" pitchFamily="34" charset="0"/>
              </a:rPr>
              <a:t>Introduction</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ING Tech Poland</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57371" y="1390056"/>
            <a:ext cx="6583679" cy="2134577"/>
          </a:xfrm>
        </p:spPr>
        <p:txBody>
          <a:bodyPr/>
          <a:lstStyle/>
          <a:p>
            <a:r>
              <a:rPr lang="pl-PL" sz="1600" dirty="0">
                <a:latin typeface="Calibri" panose="020F0502020204030204" pitchFamily="34" charset="0"/>
                <a:cs typeface="Calibri" panose="020F0502020204030204" pitchFamily="34" charset="0"/>
              </a:rPr>
              <a:t>Wprowadzenie w tematykę Oracle SQL oraz Oracle PL/SQL. </a:t>
            </a:r>
            <a:br>
              <a:rPr lang="pl-PL" sz="1600" dirty="0">
                <a:latin typeface="Calibri" panose="020F0502020204030204" pitchFamily="34" charset="0"/>
                <a:cs typeface="Calibri" panose="020F0502020204030204" pitchFamily="34" charset="0"/>
              </a:rPr>
            </a:br>
            <a:r>
              <a:rPr lang="pl-PL" sz="1600" dirty="0">
                <a:latin typeface="Calibri" panose="020F0502020204030204" pitchFamily="34" charset="0"/>
                <a:cs typeface="Calibri" panose="020F0502020204030204" pitchFamily="34" charset="0"/>
              </a:rPr>
              <a:t>Podstawy programowania dla osób z niewielkim  doświadczeniem w obszarze SQL oraz PL/SQL. W czasie kursu uczestnicy </a:t>
            </a:r>
            <a:r>
              <a:rPr lang="en-US" sz="1600" dirty="0" err="1">
                <a:latin typeface="Calibri" panose="020F0502020204030204" pitchFamily="34" charset="0"/>
                <a:cs typeface="Calibri" panose="020F0502020204030204" pitchFamily="34" charset="0"/>
              </a:rPr>
              <a:t>zdobędą</a:t>
            </a:r>
            <a:r>
              <a:rPr lang="pl-PL" sz="1600" dirty="0">
                <a:latin typeface="Calibri" panose="020F0502020204030204" pitchFamily="34" charset="0"/>
                <a:cs typeface="Calibri" panose="020F0502020204030204" pitchFamily="34" charset="0"/>
              </a:rPr>
              <a:t> umiejętność tworzenie skryptów oraz poleceń SQL i PL/SQL, które pomogą im budować zapytania, tworzyć (modyfikować) obiekty  oraz realizować podstawowe zadania administracyjne w bazie danych Oracle.</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Weryfikowana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będzie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podstawowa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wiedza</a:t>
            </a:r>
            <a:r>
              <a:rPr lang="en-US" dirty="0">
                <a:latin typeface="Calibri" panose="020F0502020204030204" pitchFamily="34" charset="0"/>
                <a:cs typeface="Calibri" panose="020F0502020204030204" pitchFamily="34" charset="0"/>
              </a:rPr>
              <a:t> z </a:t>
            </a:r>
            <a:r>
              <a:rPr lang="en-US" dirty="0" err="1">
                <a:latin typeface="Calibri" panose="020F0502020204030204" pitchFamily="34" charset="0"/>
                <a:cs typeface="Calibri" panose="020F0502020204030204" pitchFamily="34" charset="0"/>
              </a:rPr>
              <a:t>baz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danych</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pl-PL" sz="2000" b="1" dirty="0">
                <a:solidFill>
                  <a:srgbClr val="C00000"/>
                </a:solidFill>
                <a:latin typeface="Calibri" panose="020F0502020204030204" pitchFamily="34" charset="0"/>
                <a:cs typeface="Calibri" panose="020F0502020204030204" pitchFamily="34" charset="0"/>
              </a:rPr>
              <a:t>w</a:t>
            </a:r>
            <a:r>
              <a:rPr lang="en-US" sz="2000" b="1" dirty="0" err="1">
                <a:solidFill>
                  <a:srgbClr val="C00000"/>
                </a:solidFill>
                <a:latin typeface="Calibri" panose="020F0502020204030204" pitchFamily="34" charset="0"/>
                <a:cs typeface="Calibri" panose="020F0502020204030204" pitchFamily="34" charset="0"/>
              </a:rPr>
              <a:t>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pl-PL" sz="2000" b="1" dirty="0">
                <a:solidFill>
                  <a:srgbClr val="C80000"/>
                </a:solidFill>
                <a:latin typeface="Calibri" panose="020F0502020204030204" pitchFamily="34" charset="0"/>
                <a:cs typeface="Calibri" panose="020F0502020204030204" pitchFamily="34" charset="0"/>
              </a:rPr>
              <a:t>w</a:t>
            </a:r>
            <a:r>
              <a:rPr lang="en-US" sz="2000" b="1" dirty="0" err="1">
                <a:solidFill>
                  <a:srgbClr val="C80000"/>
                </a:solidFill>
                <a:latin typeface="Calibri" panose="020F0502020204030204" pitchFamily="34" charset="0"/>
                <a:cs typeface="Calibri" panose="020F0502020204030204" pitchFamily="34" charset="0"/>
              </a:rPr>
              <a:t>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4"/>
            <a:ext cx="3200400" cy="1930151"/>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Font typeface="Arial" panose="020B0604020202020204" pitchFamily="34" charset="0"/>
              <a:buChar char="•"/>
            </a:pPr>
            <a:r>
              <a:rPr lang="en-US" dirty="0" err="1">
                <a:latin typeface="Calibri" panose="020F0502020204030204" pitchFamily="34" charset="0"/>
                <a:cs typeface="Calibri" panose="020F0502020204030204" pitchFamily="34" charset="0"/>
              </a:rPr>
              <a:t>Własny</a:t>
            </a:r>
            <a:r>
              <a:rPr lang="en-US" dirty="0">
                <a:latin typeface="Calibri" panose="020F0502020204030204" pitchFamily="34" charset="0"/>
                <a:cs typeface="Calibri" panose="020F0502020204030204" pitchFamily="34" charset="0"/>
              </a:rPr>
              <a:t> laptop (min 20 GB </a:t>
            </a:r>
            <a:r>
              <a:rPr lang="en-US" dirty="0" err="1">
                <a:latin typeface="Calibri" panose="020F0502020204030204" pitchFamily="34" charset="0"/>
                <a:cs typeface="Calibri" panose="020F0502020204030204" pitchFamily="34" charset="0"/>
              </a:rPr>
              <a:t>wolnego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miejsca</a:t>
            </a:r>
            <a:r>
              <a:rPr lang="en-US"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pl-PL" dirty="0">
                <a:latin typeface="Calibri" panose="020F0502020204030204" pitchFamily="34" charset="0"/>
                <a:cs typeface="Calibri" panose="020F0502020204030204" pitchFamily="34" charset="0"/>
              </a:rPr>
              <a:t>Zainstalowana na laptopie aplikacja „Oracle VM </a:t>
            </a:r>
            <a:r>
              <a:rPr lang="pl-PL" dirty="0" err="1">
                <a:latin typeface="Calibri" panose="020F0502020204030204" pitchFamily="34" charset="0"/>
                <a:cs typeface="Calibri" panose="020F0502020204030204" pitchFamily="34" charset="0"/>
              </a:rPr>
              <a:t>VirtualBox</a:t>
            </a:r>
            <a:r>
              <a:rPr lang="pl-PL"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55205" y="3600904"/>
            <a:ext cx="6581390" cy="54382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56288" y="4144724"/>
            <a:ext cx="6583679" cy="2939485"/>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Instalacja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bazy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danych</a:t>
            </a:r>
            <a:r>
              <a:rPr lang="en-US" dirty="0">
                <a:latin typeface="Calibri" panose="020F0502020204030204" pitchFamily="34" charset="0"/>
                <a:cs typeface="Calibri" panose="020F0502020204030204" pitchFamily="34" charset="0"/>
              </a:rPr>
              <a:t> Oracle XE</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Przydatne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narzędzia</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SELECT * FROM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DML - Data Manipulation Language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DDL - Data Definition Language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PL/SQL - </a:t>
            </a:r>
            <a:r>
              <a:rPr lang="en-US" dirty="0" err="1">
                <a:latin typeface="Calibri" panose="020F0502020204030204" pitchFamily="34" charset="0"/>
                <a:cs typeface="Calibri" panose="020F0502020204030204" pitchFamily="34" charset="0"/>
              </a:rPr>
              <a:t>podstawy</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23463" y="5816741"/>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0984316" y="6227698"/>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25 hours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2-3 Niedziele w miesiącu po 3h – 4h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63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endParaRPr lang="en-US" sz="3200" dirty="0">
              <a:solidFill>
                <a:schemeClr val="bg1"/>
              </a:solidFill>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ING Tech Poland</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3968332" y="1384749"/>
            <a:ext cx="6583679" cy="2520119"/>
          </a:xfrm>
        </p:spPr>
        <p:txBody>
          <a:bodyPr/>
          <a:lstStyle/>
          <a:p>
            <a:pPr algn="just"/>
            <a:r>
              <a:rPr lang="pl-PL" sz="1600" dirty="0">
                <a:latin typeface="Calibri" panose="020F0502020204030204" pitchFamily="34" charset="0"/>
                <a:cs typeface="Calibri" panose="020F0502020204030204" pitchFamily="34" charset="0"/>
              </a:rPr>
              <a:t>SQL Server już dawno przestał pełnić jedynie rolę silnika baz danych, dzisiejsze zastosowania obejmują przetwarzanie krytycznych transakcji, analizę danych, złożone systemy BI a także komponenty ML. W trakcie zajęć uczestnicy będą mogli zapoznać się z elementami pracy administratora i programisty baz danych, poznać zastosowania elementów Business </a:t>
            </a:r>
            <a:r>
              <a:rPr lang="pl-PL" sz="1600" dirty="0" err="1">
                <a:latin typeface="Calibri" panose="020F0502020204030204" pitchFamily="34" charset="0"/>
                <a:cs typeface="Calibri" panose="020F0502020204030204" pitchFamily="34" charset="0"/>
              </a:rPr>
              <a:t>Intelligence</a:t>
            </a:r>
            <a:r>
              <a:rPr lang="pl-PL" sz="1600" dirty="0">
                <a:latin typeface="Calibri" panose="020F0502020204030204" pitchFamily="34" charset="0"/>
                <a:cs typeface="Calibri" panose="020F0502020204030204" pitchFamily="34" charset="0"/>
              </a:rPr>
              <a:t> oraz zgłębić tematy wysokiej dostępności i bezpieczeństwa danych.</a:t>
            </a:r>
          </a:p>
          <a:p>
            <a:pPr algn="just"/>
            <a:endParaRPr lang="pl-PL" dirty="0"/>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język polski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pytania otwarte</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Egzamin</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Dodatkowe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rgbClr val="C80000"/>
                </a:solidFill>
                <a:latin typeface="Calibri" panose="020F0502020204030204" pitchFamily="34" charset="0"/>
                <a:cs typeface="Calibri" panose="020F0502020204030204" pitchFamily="34" charset="0"/>
              </a:rPr>
              <a:t>Wymogi</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podstawowa znajomość baz danych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ogólna wiedza informatyczna</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92240" y="3673199"/>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38125" y="4258079"/>
            <a:ext cx="6583679" cy="321906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Administracja SQL Server</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Programowanie w T-SQL</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SQL in Azure</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Bezpieczeństwo w SQL Server</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Wysoka dostępność w SQL Server</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Performance Tuning</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T-SQL Best Practices + Query Store</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Power BI</a:t>
            </a:r>
          </a:p>
          <a:p>
            <a:pPr marL="342900" indent="-342900">
              <a:lnSpc>
                <a:spcPct val="80000"/>
              </a:lnSpc>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SQL Server Integration Services</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Calibri" panose="020F0502020204030204" pitchFamily="34" charset="0"/>
                <a:cs typeface="Calibri" panose="020F0502020204030204" pitchFamily="34" charset="0"/>
              </a:rPr>
              <a:t>Długość</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9 spotkań</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90 minut tygodniowo</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endParaRPr lang="en-US" dirty="0"/>
          </a:p>
        </p:txBody>
      </p:sp>
      <p:sp>
        <p:nvSpPr>
          <p:cNvPr id="25" name="Title 1">
            <a:extLst>
              <a:ext uri="{FF2B5EF4-FFF2-40B4-BE49-F238E27FC236}">
                <a16:creationId xmlns:a16="http://schemas.microsoft.com/office/drawing/2014/main" id="{07FCD5D9-D9C9-4D71-9CBB-5A1008E77991}"/>
              </a:ext>
            </a:extLst>
          </p:cNvPr>
          <p:cNvSpPr txBox="1">
            <a:spLocks/>
          </p:cNvSpPr>
          <p:nvPr/>
        </p:nvSpPr>
        <p:spPr>
          <a:xfrm>
            <a:off x="608472" y="1760220"/>
            <a:ext cx="3283768"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MS SQL Server</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251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828151"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Developing Modern Azure Based Applications</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54864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Opis</a:t>
            </a:r>
            <a:r>
              <a:rPr lang="en-US" sz="2600" b="1" dirty="0">
                <a:latin typeface="IBM Plex Sans" panose="020B0503050203000203" pitchFamily="34" charset="0"/>
              </a:rPr>
              <a:t> </a:t>
            </a:r>
            <a:r>
              <a:rPr lang="en-US" sz="2600" b="1" dirty="0" err="1">
                <a:latin typeface="IBM Plex Sans" panose="020B0503050203000203"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IBM Plex Sans" panose="020B0503050203000203" pitchFamily="34" charset="0"/>
              </a:rPr>
              <a:t>Streams</a:t>
            </a:r>
            <a:br>
              <a:rPr lang="en-US" sz="2600" b="1" dirty="0">
                <a:latin typeface="IBM Plex Sans" panose="020B0503050203000203" pitchFamily="34" charset="0"/>
              </a:rPr>
            </a:br>
            <a:r>
              <a:rPr lang="en-US" sz="2600" b="1" dirty="0">
                <a:solidFill>
                  <a:srgbClr val="C80000"/>
                </a:solidFill>
                <a:latin typeface="IBM Plex Sans" panose="020B0503050203000203" pitchFamily="34" charset="0"/>
              </a:rPr>
              <a:t>Accenture</a:t>
            </a:r>
            <a:endParaRPr lang="en-US" sz="2600" dirty="0">
              <a:solidFill>
                <a:srgbClr val="C80000"/>
              </a:solidFill>
              <a:latin typeface="IBM Plex Sans" charset="0"/>
              <a:ea typeface="IBM Plex Sans" charset="0"/>
              <a:cs typeface="IBM Plex Sans"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868680"/>
            <a:ext cx="6583679" cy="982980"/>
          </a:xfrm>
        </p:spPr>
        <p:txBody>
          <a:bodyPr/>
          <a:lstStyle/>
          <a:p>
            <a:r>
              <a:rPr lang="pl-PL" sz="1800" dirty="0"/>
              <a:t>Twórcy aplikacji internetowych coraz bardziej doceniają możliwości, jakie daje tworzenie aplikacji opartych na architekturze chmury. Podczas kursu dowiesz się, jak stworzyć aplikację, która wykorzystuje wiele elementów, które dostarcza nam platforma Microsoft Azure. Wyjaśnimy jak to nowoczesne podejście różni się od tradycyjnego i czy jest to zawsze najlepsze rozwiązanie dla naszego projektu. Dowiemy się również, jak szybko i łatwo możemy dodać więcej usług do naszej aplikacji oraz jak monitorować nasze </a:t>
            </a:r>
            <a:r>
              <a:rPr lang="pl-PL" sz="1800"/>
              <a:t>zasoby.</a:t>
            </a:r>
            <a:endParaRPr lang="en-US" sz="1800" dirty="0"/>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err="1"/>
              <a:t>Podstawowa</a:t>
            </a:r>
            <a:r>
              <a:rPr lang="en-US" dirty="0"/>
              <a:t> </a:t>
            </a:r>
            <a:r>
              <a:rPr lang="en-US" dirty="0" err="1"/>
              <a:t>znajomość</a:t>
            </a:r>
            <a:r>
              <a:rPr lang="en-US" dirty="0"/>
              <a:t> platformy .NET</a:t>
            </a:r>
          </a:p>
          <a:p>
            <a:pPr marL="342900" indent="-342900">
              <a:buClr>
                <a:srgbClr val="C00000"/>
              </a:buClr>
              <a:buFont typeface="Courier New" panose="02070309020205020404" pitchFamily="49" charset="0"/>
              <a:buChar char="o"/>
            </a:pPr>
            <a:r>
              <a:rPr lang="en-US" dirty="0" err="1"/>
              <a:t>Podstawowa</a:t>
            </a:r>
            <a:r>
              <a:rPr lang="en-US" dirty="0"/>
              <a:t> </a:t>
            </a:r>
            <a:r>
              <a:rPr lang="en-US" dirty="0" err="1"/>
              <a:t>znajomość</a:t>
            </a:r>
            <a:r>
              <a:rPr lang="en-US" dirty="0"/>
              <a:t> </a:t>
            </a:r>
            <a:r>
              <a:rPr lang="en-US" dirty="0" err="1"/>
              <a:t>architektury</a:t>
            </a:r>
            <a:r>
              <a:rPr lang="en-US" dirty="0"/>
              <a:t> </a:t>
            </a:r>
            <a:r>
              <a:rPr lang="en-US" dirty="0" err="1"/>
              <a:t>aplikacji</a:t>
            </a:r>
            <a:endParaRPr lang="en-US" dirty="0"/>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Egzamin</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Wstępny</a:t>
            </a:r>
            <a:endParaRPr lang="en-US" sz="2000" dirty="0">
              <a:solidFill>
                <a:srgbClr val="C80000"/>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Dodatkowe</a:t>
            </a:r>
            <a:r>
              <a:rPr lang="en-US" sz="2000" b="1" dirty="0">
                <a:solidFill>
                  <a:schemeClr val="bg1"/>
                </a:solidFill>
                <a:latin typeface="IBM Plex Sans" panose="020B0503050203000203" pitchFamily="34" charset="0"/>
              </a:rPr>
              <a:t> </a:t>
            </a:r>
            <a:r>
              <a:rPr lang="en-US" sz="2000" b="1" dirty="0">
                <a:solidFill>
                  <a:srgbClr val="C80000"/>
                </a:solidFill>
                <a:latin typeface="IBM Plex Sans" panose="020B0503050203000203" pitchFamily="34" charset="0"/>
              </a:rPr>
              <a:t> </a:t>
            </a:r>
            <a:r>
              <a:rPr lang="en-US" sz="2000" b="1" dirty="0" err="1">
                <a:solidFill>
                  <a:srgbClr val="C80000"/>
                </a:solidFill>
                <a:latin typeface="IBM Plex Sans" panose="020B0503050203000203" pitchFamily="34" charset="0"/>
              </a:rPr>
              <a:t>Wymogi</a:t>
            </a:r>
            <a:endParaRPr lang="en-US" sz="2000" dirty="0">
              <a:solidFill>
                <a:srgbClr val="C80000"/>
              </a:solidFill>
              <a:latin typeface="IBM Plex Sans" charset="0"/>
              <a:ea typeface="IBM Plex Sans" charset="0"/>
              <a:cs typeface="IBM Plex Sans"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t>Znajomość</a:t>
            </a:r>
            <a:r>
              <a:rPr lang="en-US" dirty="0"/>
              <a:t> </a:t>
            </a:r>
            <a:r>
              <a:rPr lang="en-US" dirty="0" err="1"/>
              <a:t>języka</a:t>
            </a:r>
            <a:r>
              <a:rPr lang="en-US" dirty="0"/>
              <a:t> </a:t>
            </a:r>
            <a:r>
              <a:rPr lang="en-US" dirty="0" err="1"/>
              <a:t>angielskiego</a:t>
            </a:r>
            <a:r>
              <a:rPr lang="en-US" dirty="0"/>
              <a:t> </a:t>
            </a:r>
            <a:r>
              <a:rPr lang="en-US" dirty="0" err="1"/>
              <a:t>na</a:t>
            </a:r>
            <a:r>
              <a:rPr lang="en-US" dirty="0"/>
              <a:t> </a:t>
            </a:r>
            <a:r>
              <a:rPr lang="en-US" dirty="0" err="1"/>
              <a:t>poziomie</a:t>
            </a:r>
            <a:r>
              <a:rPr lang="en-US" dirty="0"/>
              <a:t> B1/B2</a:t>
            </a:r>
          </a:p>
          <a:p>
            <a:pPr marL="342900" indent="-342900">
              <a:buClr>
                <a:srgbClr val="C00000"/>
              </a:buClr>
              <a:buFont typeface="Courier New" panose="02070309020205020404" pitchFamily="49" charset="0"/>
              <a:buChar char="o"/>
            </a:pPr>
            <a:r>
              <a:rPr lang="en-US" dirty="0" err="1"/>
              <a:t>Znajomość</a:t>
            </a:r>
            <a:r>
              <a:rPr lang="en-US" dirty="0"/>
              <a:t> Visual Studio </a:t>
            </a:r>
            <a:r>
              <a:rPr lang="en-US" dirty="0" err="1"/>
              <a:t>lub</a:t>
            </a:r>
            <a:r>
              <a:rPr lang="en-US" dirty="0"/>
              <a:t> Visual Studio Code</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380683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87074" y="4297680"/>
            <a:ext cx="6583679" cy="279152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Intro to Microsoft Azure, setting up environment.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Creating first Azure service and adding automation to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Authentication and Authorization with Azure Active Directory.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Where to keep our secrets and how to store files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Data and where to keep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Azure Functions, what are they and how to use it.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Monitoring our application with Application Insights.</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Długość</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12 </a:t>
            </a:r>
            <a:r>
              <a:rPr lang="en-US" dirty="0" err="1"/>
              <a:t>godzin</a:t>
            </a:r>
            <a:endParaRPr lang="en-US" dirty="0"/>
          </a:p>
          <a:p>
            <a:pPr marL="342900" indent="-342900">
              <a:buClr>
                <a:srgbClr val="C00000"/>
              </a:buClr>
              <a:buFont typeface="Courier New" panose="02070309020205020404" pitchFamily="49" charset="0"/>
              <a:buChar char="o"/>
            </a:pPr>
            <a:r>
              <a:rPr lang="en-US" dirty="0"/>
              <a:t>90 </a:t>
            </a:r>
            <a:r>
              <a:rPr lang="en-US" dirty="0" err="1"/>
              <a:t>minut</a:t>
            </a:r>
            <a:endParaRPr lang="en-US" dirty="0"/>
          </a:p>
        </p:txBody>
      </p:sp>
      <p:sp>
        <p:nvSpPr>
          <p:cNvPr id="5" name="Content Placeholder 4">
            <a:extLst>
              <a:ext uri="{FF2B5EF4-FFF2-40B4-BE49-F238E27FC236}">
                <a16:creationId xmlns:a16="http://schemas.microsoft.com/office/drawing/2014/main" id="{A6879918-2451-42C9-B1CD-E86D2148691C}"/>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3948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en-US" sz="5400" b="1" dirty="0">
                <a:solidFill>
                  <a:schemeClr val="tx1"/>
                </a:solidFill>
                <a:latin typeface="Calibri" panose="020F0502020204030204" pitchFamily="34" charset="0"/>
                <a:ea typeface="IBM Plex Sans" charset="0"/>
                <a:cs typeface="Calibri" panose="020F0502020204030204" pitchFamily="34" charset="0"/>
              </a:rPr>
              <a:t>Stream Offer</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EY</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grpSp>
        <p:nvGrpSpPr>
          <p:cNvPr id="6" name="Group 5"/>
          <p:cNvGrpSpPr/>
          <p:nvPr/>
        </p:nvGrpSpPr>
        <p:grpSpPr>
          <a:xfrm>
            <a:off x="914400" y="7899655"/>
            <a:ext cx="2621910" cy="220571"/>
            <a:chOff x="914400" y="7899655"/>
            <a:chExt cx="2621910" cy="220571"/>
          </a:xfrm>
        </p:grpSpPr>
        <p:sp>
          <p:nvSpPr>
            <p:cNvPr id="7"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EY 2021               </a:t>
              </a:r>
            </a:p>
          </p:txBody>
        </p:sp>
        <p:sp>
          <p:nvSpPr>
            <p:cNvPr id="8"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16 February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9" name="Slide Number Placeholder 2"/>
          <p:cNvSpPr txBox="1">
            <a:spLocks/>
          </p:cNvSpPr>
          <p:nvPr/>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5</a:t>
            </a:fld>
            <a:endParaRPr lang="en-US" sz="800" b="0" i="0" dirty="0">
              <a:solidFill>
                <a:schemeClr val="tx1"/>
              </a:solidFill>
              <a:latin typeface="IBM Plex Sans" charset="0"/>
              <a:ea typeface="IBM Plex Sans" charset="0"/>
              <a:cs typeface="IBM Plex Sans" charset="0"/>
            </a:endParaRPr>
          </a:p>
        </p:txBody>
      </p:sp>
      <p:sp>
        <p:nvSpPr>
          <p:cNvPr id="10" name="Footer Placeholder 3"/>
          <p:cNvSpPr txBox="1">
            <a:spLocks/>
          </p:cNvSpPr>
          <p:nvPr/>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799" b="0" i="0" dirty="0">
              <a:solidFill>
                <a:schemeClr val="tx1">
                  <a:alpha val="60000"/>
                </a:schemeClr>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117227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22126"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Operational Technology (OT) and Internet of Things (IoT) Security</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771900"/>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41148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EY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822960"/>
            <a:ext cx="6583679" cy="2720340"/>
          </a:xfrm>
        </p:spPr>
        <p:txBody>
          <a:bodyPr/>
          <a:lstStyle/>
          <a:p>
            <a:r>
              <a:rPr lang="en-US" dirty="0">
                <a:latin typeface="Calibri" panose="020F0502020204030204" pitchFamily="34" charset="0"/>
                <a:cs typeface="Calibri" panose="020F0502020204030204" pitchFamily="34" charset="0"/>
              </a:rPr>
              <a:t>This course is designed for IT, industrial automation and cybersecurity </a:t>
            </a:r>
            <a:r>
              <a:rPr lang="pl-PL" dirty="0">
                <a:latin typeface="Calibri" panose="020F0502020204030204" pitchFamily="34" charset="0"/>
                <a:cs typeface="Calibri" panose="020F0502020204030204" pitchFamily="34" charset="0"/>
              </a:rPr>
              <a:t>student</a:t>
            </a:r>
            <a:r>
              <a:rPr lang="en-US" dirty="0">
                <a:latin typeface="Calibri" panose="020F0502020204030204" pitchFamily="34" charset="0"/>
                <a:cs typeface="Calibri" panose="020F0502020204030204" pitchFamily="34" charset="0"/>
              </a:rPr>
              <a:t> who wants to extend their knowledge on the cyber security aspects of the OT and IoT environments, with particular focus on protection of critical infrastructure. </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provide an understanding of cyber threats to the modern digital environment involved in industrial control and monitoring, and those utilizing internet of things technologies. The course will also provide an overview on methods and strategies to protect against such threats.</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a:t>
            </a:r>
            <a:r>
              <a:rPr lang="pl-PL" dirty="0">
                <a:latin typeface="Calibri" panose="020F0502020204030204" pitchFamily="34" charset="0"/>
                <a:cs typeface="Calibri" panose="020F0502020204030204" pitchFamily="34" charset="0"/>
              </a:rPr>
              <a:t> IT networks</a:t>
            </a:r>
            <a:endParaRPr lang="en-US"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45383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88943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Principles of OT and IoT security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Case studies of cyber attacks on OT and IoT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Evolution of Internet of Things and security consequences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Leading OT and IoT security standards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Showcase of typical attack technics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Typical security measures utilized in OT and IoT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Typical processes of OT security operations </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7</a:t>
            </a:r>
            <a:r>
              <a:rPr lang="en-US" dirty="0"/>
              <a:t> hours </a:t>
            </a:r>
          </a:p>
          <a:p>
            <a:pPr marL="342900" indent="-342900">
              <a:buClr>
                <a:srgbClr val="C00000"/>
              </a:buClr>
              <a:buFont typeface="Courier New" panose="02070309020205020404" pitchFamily="49" charset="0"/>
              <a:buChar char="o"/>
            </a:pPr>
            <a:r>
              <a:rPr lang="en-US" dirty="0"/>
              <a:t>weekly meeting 60 mins</a:t>
            </a:r>
          </a:p>
        </p:txBody>
      </p:sp>
      <p:sp>
        <p:nvSpPr>
          <p:cNvPr id="5" name="Content Placeholder 4">
            <a:extLst>
              <a:ext uri="{FF2B5EF4-FFF2-40B4-BE49-F238E27FC236}">
                <a16:creationId xmlns:a16="http://schemas.microsoft.com/office/drawing/2014/main" id="{689A2422-4334-4AE5-BCA4-03402019C0FE}"/>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46336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Operational Technology (OT) and Internet of Things (IoT) Security</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771900"/>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457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Opis</a:t>
            </a:r>
            <a:r>
              <a:rPr lang="en-US" sz="2600" b="1" dirty="0">
                <a:latin typeface="IBM Plex Sans" panose="020B0503050203000203" pitchFamily="34" charset="0"/>
              </a:rPr>
              <a:t> </a:t>
            </a:r>
            <a:r>
              <a:rPr lang="en-US" sz="2600" b="1" dirty="0" err="1">
                <a:latin typeface="IBM Plex Sans" panose="020B0503050203000203" pitchFamily="34" charset="0"/>
              </a:rPr>
              <a:t>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IBM Plex Sans" panose="020B0503050203000203" pitchFamily="34" charset="0"/>
              </a:rPr>
              <a:t>Stream</a:t>
            </a:r>
            <a:br>
              <a:rPr lang="en-US" sz="2600" b="1" dirty="0">
                <a:latin typeface="IBM Plex Sans" panose="020B0503050203000203" pitchFamily="34" charset="0"/>
              </a:rPr>
            </a:br>
            <a:r>
              <a:rPr lang="en-US" sz="2600" b="1" dirty="0">
                <a:solidFill>
                  <a:srgbClr val="C80000"/>
                </a:solidFill>
                <a:latin typeface="Calibri" panose="020F0502020204030204" pitchFamily="34" charset="0"/>
                <a:cs typeface="Calibri" panose="020F0502020204030204" pitchFamily="34" charset="0"/>
              </a:rPr>
              <a:t>EY</a:t>
            </a:r>
            <a:endParaRPr lang="en-US" sz="2600" dirty="0">
              <a:solidFill>
                <a:srgbClr val="C80000"/>
              </a:solidFill>
              <a:latin typeface="IBM Plex Sans" charset="0"/>
              <a:ea typeface="IBM Plex Sans" charset="0"/>
              <a:cs typeface="IBM Plex Sans"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43113" y="337679"/>
            <a:ext cx="6659312" cy="982980"/>
          </a:xfrm>
        </p:spPr>
        <p:txBody>
          <a:bodyPr/>
          <a:lstStyle/>
          <a:p>
            <a:r>
              <a:rPr lang="pl-PL" dirty="0">
                <a:latin typeface="Calibri" panose="020F0502020204030204" pitchFamily="34" charset="0"/>
                <a:cs typeface="Calibri" panose="020F0502020204030204" pitchFamily="34" charset="0"/>
              </a:rPr>
              <a:t>Kurs przeznaczony dla studentów kierunków technicznych z obszarów IT, automatyki przemysłowej oraz bezpieczeństwa teleinformatycznego, pragnących rozszerzyć swoją wiedzę w zakresie ochrony przemysłowych systemów sterowania i monitorowania (</a:t>
            </a:r>
            <a:r>
              <a:rPr lang="pl-PL" dirty="0" err="1">
                <a:latin typeface="Calibri" panose="020F0502020204030204" pitchFamily="34" charset="0"/>
                <a:cs typeface="Calibri" panose="020F0502020204030204" pitchFamily="34" charset="0"/>
              </a:rPr>
              <a:t>Operational</a:t>
            </a:r>
            <a:r>
              <a:rPr lang="pl-PL" dirty="0">
                <a:latin typeface="Calibri" panose="020F0502020204030204" pitchFamily="34" charset="0"/>
                <a:cs typeface="Calibri" panose="020F0502020204030204" pitchFamily="34" charset="0"/>
              </a:rPr>
              <a:t> Technology – OT) oraz technologii Internetu Rzeczy  (Internet of </a:t>
            </a:r>
            <a:r>
              <a:rPr lang="pl-PL" dirty="0" err="1">
                <a:latin typeface="Calibri" panose="020F0502020204030204" pitchFamily="34" charset="0"/>
                <a:cs typeface="Calibri" panose="020F0502020204030204" pitchFamily="34" charset="0"/>
              </a:rPr>
              <a:t>Things</a:t>
            </a:r>
            <a:r>
              <a:rPr lang="pl-PL" dirty="0">
                <a:latin typeface="Calibri" panose="020F0502020204030204" pitchFamily="34" charset="0"/>
                <a:cs typeface="Calibri" panose="020F0502020204030204" pitchFamily="34" charset="0"/>
              </a:rPr>
              <a:t> – </a:t>
            </a:r>
            <a:r>
              <a:rPr lang="pl-PL" dirty="0" err="1">
                <a:latin typeface="Calibri" panose="020F0502020204030204" pitchFamily="34" charset="0"/>
                <a:cs typeface="Calibri" panose="020F0502020204030204" pitchFamily="34" charset="0"/>
              </a:rPr>
              <a:t>IoT</a:t>
            </a:r>
            <a:r>
              <a:rPr lang="pl-PL" dirty="0">
                <a:latin typeface="Calibri" panose="020F0502020204030204" pitchFamily="34" charset="0"/>
                <a:cs typeface="Calibri" panose="020F0502020204030204" pitchFamily="34" charset="0"/>
              </a:rPr>
              <a:t>) przed zagrożeniami teleinformatycznymi . W szczególności uwzględnione zostaną zagadnienia ochrony infrastruktury krytycznej organizacji.</a:t>
            </a:r>
          </a:p>
          <a:p>
            <a:r>
              <a:rPr lang="pl-PL" dirty="0">
                <a:latin typeface="Calibri" panose="020F0502020204030204" pitchFamily="34" charset="0"/>
                <a:cs typeface="Calibri" panose="020F0502020204030204" pitchFamily="34" charset="0"/>
              </a:rPr>
              <a:t>Celem kursu jest zrozumienie przez uczestników natury zagrożeń teleinformatycznych w kontekście automatyki przemysłowej oraz </a:t>
            </a:r>
            <a:r>
              <a:rPr lang="pl-PL" dirty="0" err="1">
                <a:latin typeface="Calibri" panose="020F0502020204030204" pitchFamily="34" charset="0"/>
                <a:cs typeface="Calibri" panose="020F0502020204030204" pitchFamily="34" charset="0"/>
              </a:rPr>
              <a:t>IoT</a:t>
            </a:r>
            <a:r>
              <a:rPr lang="pl-PL" dirty="0">
                <a:latin typeface="Calibri" panose="020F0502020204030204" pitchFamily="34" charset="0"/>
                <a:cs typeface="Calibri" panose="020F0502020204030204" pitchFamily="34" charset="0"/>
              </a:rPr>
              <a:t> oraz podstawowych technik stosowanych przez organizacje w celu ochrony przed takimi zagrożeniami. </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49753"/>
            <a:ext cx="3200400" cy="1277933"/>
          </a:xfrm>
          <a:ln>
            <a:noFill/>
          </a:ln>
        </p:spPr>
        <p:txBody>
          <a:bodyPr/>
          <a:lstStyle/>
          <a:p>
            <a:pPr marL="342900" indent="-342900">
              <a:buClr>
                <a:srgbClr val="C00000"/>
              </a:buClr>
              <a:buFont typeface="Courier New" panose="02070309020205020404" pitchFamily="49" charset="0"/>
              <a:buChar char="o"/>
            </a:pPr>
            <a:r>
              <a:rPr lang="pl-PL" dirty="0"/>
              <a:t>Podstawowa wiedza na temat architektury sieci wykorzystywanych w IT</a:t>
            </a:r>
            <a:endParaRPr lang="en-US" dirty="0"/>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Egzamin</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Wstępny</a:t>
            </a:r>
            <a:endParaRPr lang="en-US" sz="2000" dirty="0">
              <a:solidFill>
                <a:srgbClr val="C80000"/>
              </a:solidFill>
              <a:latin typeface="IBM Plex Sans" charset="0"/>
              <a:ea typeface="IBM Plex Sans" charset="0"/>
              <a:cs typeface="IBM Plex Sans"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Dodatkowe</a:t>
            </a:r>
            <a:r>
              <a:rPr lang="en-US" sz="2000" b="1" dirty="0">
                <a:solidFill>
                  <a:srgbClr val="C80000"/>
                </a:solidFill>
                <a:latin typeface="IBM Plex Sans" panose="020B0503050203000203" pitchFamily="34" charset="0"/>
              </a:rPr>
              <a:t> </a:t>
            </a:r>
            <a:r>
              <a:rPr lang="en-US" sz="2000" b="1" dirty="0" err="1">
                <a:solidFill>
                  <a:srgbClr val="C80000"/>
                </a:solidFill>
                <a:latin typeface="IBM Plex Sans" panose="020B0503050203000203" pitchFamily="34" charset="0"/>
              </a:rPr>
              <a:t>Wymogi</a:t>
            </a:r>
            <a:endParaRPr lang="en-US" sz="2000" dirty="0">
              <a:solidFill>
                <a:srgbClr val="C80000"/>
              </a:solidFill>
              <a:latin typeface="IBM Plex Sans" charset="0"/>
              <a:ea typeface="IBM Plex Sans" charset="0"/>
              <a:cs typeface="IBM Plex Sans"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Angielski na poziomie </a:t>
            </a:r>
            <a:r>
              <a:rPr lang="en-US" dirty="0"/>
              <a:t>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47335" y="46177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023361" y="4846320"/>
            <a:ext cx="6933625"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Pryncypia bezpieczeństwa OT i </a:t>
            </a:r>
            <a:r>
              <a:rPr lang="pl-PL" dirty="0" err="1">
                <a:latin typeface="Calibri" panose="020F0502020204030204" pitchFamily="34" charset="0"/>
                <a:cs typeface="Calibri" panose="020F0502020204030204" pitchFamily="34" charset="0"/>
              </a:rPr>
              <a:t>IoT</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Analiza historycznych ataków na OT i </a:t>
            </a:r>
            <a:r>
              <a:rPr lang="pl-PL" dirty="0" err="1">
                <a:latin typeface="Calibri" panose="020F0502020204030204" pitchFamily="34" charset="0"/>
                <a:cs typeface="Calibri" panose="020F0502020204030204" pitchFamily="34" charset="0"/>
              </a:rPr>
              <a:t>IoT</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Ewolucja </a:t>
            </a:r>
            <a:r>
              <a:rPr lang="pl-PL" dirty="0" err="1">
                <a:latin typeface="Calibri" panose="020F0502020204030204" pitchFamily="34" charset="0"/>
                <a:cs typeface="Calibri" panose="020F0502020204030204" pitchFamily="34" charset="0"/>
              </a:rPr>
              <a:t>IoT</a:t>
            </a:r>
            <a:r>
              <a:rPr lang="pl-PL" dirty="0">
                <a:latin typeface="Calibri" panose="020F0502020204030204" pitchFamily="34" charset="0"/>
                <a:cs typeface="Calibri" panose="020F0502020204030204" pitchFamily="34" charset="0"/>
              </a:rPr>
              <a:t> w kontekście zagrożeń teleinformatycznych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Wiodące standardy bezpieczeństwa OT i </a:t>
            </a:r>
            <a:r>
              <a:rPr lang="pl-PL" dirty="0" err="1">
                <a:latin typeface="Calibri" panose="020F0502020204030204" pitchFamily="34" charset="0"/>
                <a:cs typeface="Calibri" panose="020F0502020204030204" pitchFamily="34" charset="0"/>
              </a:rPr>
              <a:t>IoT</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Pokaz technik wykorzystywanych hackerów</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Typowe środki ochrony przed zagrożeniami teleinformatycznymi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Typowe procesy Centrum Operacji Bezpieczeństwa (SOC)</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Długość</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7</a:t>
            </a:r>
            <a:r>
              <a:rPr lang="en-US" dirty="0"/>
              <a:t> </a:t>
            </a:r>
            <a:r>
              <a:rPr lang="pl-PL" dirty="0"/>
              <a:t>godzin</a:t>
            </a:r>
            <a:r>
              <a:rPr lang="en-US" dirty="0"/>
              <a:t> </a:t>
            </a:r>
          </a:p>
          <a:p>
            <a:pPr marL="342900" indent="-342900">
              <a:buClr>
                <a:srgbClr val="C00000"/>
              </a:buClr>
              <a:buFont typeface="Courier New" panose="02070309020205020404" pitchFamily="49" charset="0"/>
              <a:buChar char="o"/>
            </a:pPr>
            <a:r>
              <a:rPr lang="pl-PL" dirty="0"/>
              <a:t>1 godzina w tygodniu</a:t>
            </a:r>
            <a:endParaRPr lang="en-US" dirty="0"/>
          </a:p>
        </p:txBody>
      </p:sp>
      <p:sp>
        <p:nvSpPr>
          <p:cNvPr id="5" name="Content Placeholder 4">
            <a:extLst>
              <a:ext uri="{FF2B5EF4-FFF2-40B4-BE49-F238E27FC236}">
                <a16:creationId xmlns:a16="http://schemas.microsoft.com/office/drawing/2014/main" id="{268CDC81-2FBD-49A3-A627-8F747363329F}"/>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64047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61937" cy="1974142"/>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Web application penetration testing</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79103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a:latin typeface="Calibri" panose="020F0502020204030204" pitchFamily="34" charset="0"/>
                <a:cs typeface="Calibri" panose="020F0502020204030204" pitchFamily="34" charset="0"/>
              </a:rPr>
              <a:t>Course Description</a:t>
            </a:r>
            <a:br>
              <a:rPr lang="en-US" sz="2600" b="1">
                <a:latin typeface="IBM Plex Sans" panose="020B0503050203000203" pitchFamily="34" charset="0"/>
              </a:rPr>
            </a:br>
            <a:endParaRPr lang="en-US" sz="260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Streams</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EY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485900"/>
            <a:ext cx="6583679" cy="982980"/>
          </a:xfrm>
        </p:spPr>
        <p:txBody>
          <a:bodyPr/>
          <a:lstStyle/>
          <a:p>
            <a:r>
              <a:rPr lang="en-US">
                <a:latin typeface="Calibri" panose="020F0502020204030204" pitchFamily="34" charset="0"/>
                <a:cs typeface="Calibri" panose="020F0502020204030204" pitchFamily="34" charset="0"/>
              </a:rPr>
              <a:t>This course is designed for cybersecurity beginners who would like to start their journey with cybersecurity. </a:t>
            </a:r>
            <a:r>
              <a:rPr lang="en-US"/>
              <a:t>The aim of the course is to understand the concepts related to web application security and to learn basics of the web application penetration testing.</a:t>
            </a:r>
            <a:r>
              <a:rPr lang="en-US">
                <a:latin typeface="Calibri" panose="020F0502020204030204" pitchFamily="34" charset="0"/>
                <a:cs typeface="Calibri" panose="020F0502020204030204" pitchFamily="34" charset="0"/>
              </a:rPr>
              <a:t> The course will be conducted in Polish language.</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a:t>Basic knowledge of cybersecurity, understanding basic web technologies and protocols</a:t>
            </a:r>
            <a:endParaRPr lang="en-US">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a:t>
            </a:r>
            <a:r>
              <a:rPr lang="pl-PL" sz="2000" b="1" dirty="0">
                <a:solidFill>
                  <a:srgbClr val="C80000"/>
                </a:solidFill>
                <a:latin typeface="Calibri" panose="020F0502020204030204" pitchFamily="34" charset="0"/>
                <a:cs typeface="Calibri" panose="020F0502020204030204" pitchFamily="34" charset="0"/>
              </a:rPr>
              <a:t>E</a:t>
            </a:r>
            <a:r>
              <a:rPr lang="en-US" sz="2000" b="1" dirty="0" err="1">
                <a:solidFill>
                  <a:srgbClr val="C80000"/>
                </a:solidFill>
                <a:latin typeface="Calibri" panose="020F0502020204030204" pitchFamily="34" charset="0"/>
                <a:cs typeface="Calibri" panose="020F0502020204030204" pitchFamily="34" charset="0"/>
              </a:rPr>
              <a:t>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pl-PL" sz="2000" b="1" dirty="0">
                <a:solidFill>
                  <a:srgbClr val="C80000"/>
                </a:solidFill>
                <a:latin typeface="Calibri" panose="020F0502020204030204" pitchFamily="34" charset="0"/>
                <a:cs typeface="Calibri" panose="020F0502020204030204" pitchFamily="34" charset="0"/>
              </a:rPr>
              <a:t>Q</a:t>
            </a:r>
            <a:r>
              <a:rPr lang="en-US" sz="2000" b="1" dirty="0" err="1">
                <a:solidFill>
                  <a:srgbClr val="C80000"/>
                </a:solidFill>
                <a:latin typeface="Calibri" panose="020F0502020204030204" pitchFamily="34" charset="0"/>
                <a:cs typeface="Calibri" panose="020F0502020204030204" pitchFamily="34" charset="0"/>
              </a:rPr>
              <a:t>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a:latin typeface="Calibri" panose="020F0502020204030204" pitchFamily="34" charset="0"/>
                <a:cs typeface="Calibri" panose="020F0502020204030204" pitchFamily="34" charset="0"/>
              </a:rPr>
              <a:t>English language – at level allowing to </a:t>
            </a:r>
            <a:r>
              <a:rPr lang="en-US"/>
              <a:t>get familiar with</a:t>
            </a:r>
            <a:r>
              <a:rPr lang="en-US">
                <a:latin typeface="Calibri" panose="020F0502020204030204" pitchFamily="34" charset="0"/>
                <a:cs typeface="Calibri" panose="020F0502020204030204" pitchFamily="34" charset="0"/>
              </a:rPr>
              <a:t> technical documentation</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3722486"/>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a:latin typeface="Calibri" panose="020F0502020204030204" pitchFamily="34" charset="0"/>
                <a:cs typeface="Calibri" panose="020F0502020204030204" pitchFamily="34" charset="0"/>
              </a:rPr>
              <a:t>Topics</a:t>
            </a:r>
            <a:br>
              <a:rPr lang="en-US" sz="2600" b="1">
                <a:latin typeface="IBM Plex Sans" panose="020B0503050203000203" pitchFamily="34" charset="0"/>
              </a:rPr>
            </a:br>
            <a:endParaRPr lang="en-US" sz="260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324733"/>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a:t>Basics concepts of web application security</a:t>
            </a:r>
          </a:p>
          <a:p>
            <a:pPr marL="342900" indent="-342900">
              <a:buClr>
                <a:srgbClr val="C00000"/>
              </a:buClr>
              <a:buFont typeface="Courier New" panose="02070309020205020404" pitchFamily="49" charset="0"/>
              <a:buChar char="o"/>
            </a:pPr>
            <a:r>
              <a:rPr lang="en-US"/>
              <a:t>OWASP projects (Top 10, WSTG, ASVS, cheetsheets)</a:t>
            </a:r>
          </a:p>
          <a:p>
            <a:pPr marL="342900" indent="-342900">
              <a:buClr>
                <a:srgbClr val="C00000"/>
              </a:buClr>
              <a:buFont typeface="Courier New" panose="02070309020205020404" pitchFamily="49" charset="0"/>
              <a:buChar char="o"/>
            </a:pPr>
            <a:r>
              <a:rPr lang="en-US"/>
              <a:t>Understanding HTTP and working with tools</a:t>
            </a:r>
          </a:p>
          <a:p>
            <a:pPr marL="342900" indent="-342900">
              <a:buClr>
                <a:srgbClr val="C00000"/>
              </a:buClr>
              <a:buFont typeface="Courier New" panose="02070309020205020404" pitchFamily="49" charset="0"/>
              <a:buChar char="o"/>
            </a:pPr>
            <a:r>
              <a:rPr lang="en-US"/>
              <a:t>Pentesting methodology</a:t>
            </a:r>
          </a:p>
          <a:p>
            <a:pPr marL="342900" indent="-342900">
              <a:buClr>
                <a:srgbClr val="C00000"/>
              </a:buClr>
              <a:buFont typeface="Courier New" panose="02070309020205020404" pitchFamily="49" charset="0"/>
              <a:buChar char="o"/>
            </a:pPr>
            <a:r>
              <a:rPr lang="en-US"/>
              <a:t>Pentesting workshops</a:t>
            </a:r>
          </a:p>
          <a:p>
            <a:pPr marL="342900" indent="-342900">
              <a:buClr>
                <a:srgbClr val="C00000"/>
              </a:buClr>
              <a:buFont typeface="Courier New" panose="02070309020205020404" pitchFamily="49" charset="0"/>
              <a:buChar char="o"/>
            </a:pPr>
            <a:r>
              <a:rPr lang="en-US">
                <a:latin typeface="Calibri" panose="020F0502020204030204" pitchFamily="34" charset="0"/>
                <a:cs typeface="Calibri" panose="020F0502020204030204" pitchFamily="34" charset="0"/>
              </a:rPr>
              <a:t>Reporting &amp; severity/risk rating methodologies</a:t>
            </a:r>
          </a:p>
          <a:p>
            <a:pPr marL="342900" indent="-342900">
              <a:buClr>
                <a:srgbClr val="C00000"/>
              </a:buClr>
              <a:buFont typeface="Courier New" panose="02070309020205020404" pitchFamily="49" charset="0"/>
              <a:buChar char="o"/>
            </a:pPr>
            <a:r>
              <a:rPr lang="en-US">
                <a:latin typeface="Calibri" panose="020F0502020204030204" pitchFamily="34" charset="0"/>
                <a:cs typeface="Calibri" panose="020F0502020204030204" pitchFamily="34" charset="0"/>
              </a:rPr>
              <a:t>Pentesting project management</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a:t>
            </a:r>
            <a:r>
              <a:rPr lang="pl-PL" sz="2000" b="1" dirty="0">
                <a:solidFill>
                  <a:srgbClr val="C00000"/>
                </a:solidFill>
                <a:latin typeface="IBM Plex Sans" panose="020B0503050203000203" pitchFamily="34" charset="0"/>
              </a:rPr>
              <a:t>V</a:t>
            </a:r>
            <a:r>
              <a:rPr lang="en-US" sz="2000" b="1" dirty="0" err="1">
                <a:solidFill>
                  <a:srgbClr val="C00000"/>
                </a:solidFill>
                <a:latin typeface="IBM Plex Sans" panose="020B0503050203000203" pitchFamily="34" charset="0"/>
              </a:rPr>
              <a:t>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12 hours </a:t>
            </a:r>
          </a:p>
          <a:p>
            <a:pPr marL="342900" indent="-342900">
              <a:buClr>
                <a:srgbClr val="C00000"/>
              </a:buClr>
              <a:buFont typeface="Courier New" panose="02070309020205020404" pitchFamily="49" charset="0"/>
              <a:buChar char="o"/>
            </a:pPr>
            <a:r>
              <a:rPr lang="en-US" dirty="0"/>
              <a:t>weekly meeting (</a:t>
            </a:r>
            <a:r>
              <a:rPr lang="pl-PL" dirty="0"/>
              <a:t>2-3h </a:t>
            </a:r>
            <a:r>
              <a:rPr lang="en-US" dirty="0"/>
              <a:t>lecture </a:t>
            </a:r>
            <a:r>
              <a:rPr lang="pl-PL" dirty="0" err="1"/>
              <a:t>or</a:t>
            </a:r>
            <a:r>
              <a:rPr lang="pl-PL" dirty="0"/>
              <a:t> </a:t>
            </a:r>
            <a:r>
              <a:rPr lang="en-US" dirty="0"/>
              <a:t>workshop)</a:t>
            </a:r>
          </a:p>
        </p:txBody>
      </p:sp>
      <p:sp>
        <p:nvSpPr>
          <p:cNvPr id="5" name="Content Placeholder 4">
            <a:extLst>
              <a:ext uri="{FF2B5EF4-FFF2-40B4-BE49-F238E27FC236}">
                <a16:creationId xmlns:a16="http://schemas.microsoft.com/office/drawing/2014/main" id="{75533E19-FD37-4B4F-B745-BEDD84949419}"/>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10256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31722"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Testy penetracyjne aplikacji internetowych</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Opis</a:t>
            </a:r>
            <a:r>
              <a:rPr lang="en-US" sz="2600" b="1" dirty="0">
                <a:latin typeface="IBM Plex Sans" panose="020B0503050203000203" pitchFamily="34" charset="0"/>
              </a:rPr>
              <a:t> </a:t>
            </a:r>
            <a:r>
              <a:rPr lang="pl-PL" sz="2600" b="1" dirty="0">
                <a:latin typeface="IBM Plex Sans" panose="020B0503050203000203" pitchFamily="34" charset="0"/>
              </a:rPr>
              <a:t>k</a:t>
            </a:r>
            <a:r>
              <a:rPr lang="en-US" sz="2600" b="1" dirty="0" err="1">
                <a:latin typeface="IBM Plex Sans" panose="020B0503050203000203" pitchFamily="34" charset="0"/>
              </a:rPr>
              <a:t>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IBM Plex Sans" panose="020B0503050203000203" pitchFamily="34" charset="0"/>
              </a:rPr>
              <a:t>Streams</a:t>
            </a:r>
            <a:br>
              <a:rPr lang="en-US" sz="2600" b="1" dirty="0">
                <a:latin typeface="IBM Plex Sans" panose="020B0503050203000203" pitchFamily="34" charset="0"/>
              </a:rPr>
            </a:br>
            <a:r>
              <a:rPr lang="en-US" sz="2600" b="1" dirty="0">
                <a:solidFill>
                  <a:srgbClr val="C80000"/>
                </a:solidFill>
                <a:latin typeface="IBM Plex Sans" panose="020B0503050203000203" pitchFamily="34" charset="0"/>
              </a:rPr>
              <a:t>EY</a:t>
            </a:r>
            <a:endParaRPr lang="en-US" sz="2600" dirty="0">
              <a:solidFill>
                <a:srgbClr val="C80000"/>
              </a:solidFill>
              <a:latin typeface="IBM Plex Sans" charset="0"/>
              <a:ea typeface="IBM Plex Sans" charset="0"/>
              <a:cs typeface="IBM Plex Sans"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31771" y="1485900"/>
            <a:ext cx="6583679" cy="982980"/>
          </a:xfrm>
        </p:spPr>
        <p:txBody>
          <a:bodyPr/>
          <a:lstStyle/>
          <a:p>
            <a:r>
              <a:rPr lang="pl-PL" dirty="0"/>
              <a:t>Kurs jest przeznaczony dla osób zaczynających swoją przygodę</a:t>
            </a:r>
            <a:br>
              <a:rPr lang="pl-PL" dirty="0"/>
            </a:br>
            <a:r>
              <a:rPr lang="pl-PL" dirty="0"/>
              <a:t>z cyberbezpieczeństwem. Celem kursu jest zrozumienie pojęć związanych z bezpieczeństwem aplikacji internetowych oraz poznanie podstaw przeprowadzania testów penetracyjnych aplikacji internetowych. Kurs będzie prowadzony w języku polskim.</a:t>
            </a:r>
            <a:endParaRPr lang="en-US" dirty="0"/>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sz="1800" dirty="0"/>
              <a:t>Podstawowa wiedza z zakresu </a:t>
            </a:r>
            <a:r>
              <a:rPr lang="pl-PL" sz="1800" dirty="0" err="1"/>
              <a:t>cyberbezpieczeństwa</a:t>
            </a:r>
            <a:r>
              <a:rPr lang="pl-PL" sz="1800" dirty="0"/>
              <a:t>, znajomość podstawowych technik i protokołów internetowych</a:t>
            </a:r>
            <a:endParaRPr lang="en-US" sz="1800" dirty="0"/>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Egzamin</a:t>
            </a:r>
            <a:r>
              <a:rPr lang="en-US" sz="2000" b="1" dirty="0">
                <a:solidFill>
                  <a:srgbClr val="C00000"/>
                </a:solidFill>
                <a:latin typeface="IBM Plex Sans" panose="020B0503050203000203" pitchFamily="34" charset="0"/>
              </a:rPr>
              <a:t> </a:t>
            </a:r>
            <a:r>
              <a:rPr lang="pl-PL" sz="2000" b="1" dirty="0">
                <a:solidFill>
                  <a:srgbClr val="C00000"/>
                </a:solidFill>
                <a:latin typeface="IBM Plex Sans" panose="020B0503050203000203" pitchFamily="34" charset="0"/>
              </a:rPr>
              <a:t>w</a:t>
            </a:r>
            <a:r>
              <a:rPr lang="en-US" sz="2000" b="1" dirty="0" err="1">
                <a:solidFill>
                  <a:srgbClr val="C00000"/>
                </a:solidFill>
                <a:latin typeface="IBM Plex Sans" panose="020B0503050203000203" pitchFamily="34" charset="0"/>
              </a:rPr>
              <a:t>stępny</a:t>
            </a:r>
            <a:endParaRPr lang="en-US" sz="2000" dirty="0">
              <a:solidFill>
                <a:srgbClr val="C80000"/>
              </a:solidFill>
              <a:latin typeface="IBM Plex Sans" charset="0"/>
              <a:ea typeface="IBM Plex Sans" charset="0"/>
              <a:cs typeface="IBM Plex Sans"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Dodatkowe</a:t>
            </a:r>
            <a:r>
              <a:rPr lang="en-US" sz="2000" b="1" dirty="0">
                <a:solidFill>
                  <a:srgbClr val="C80000"/>
                </a:solidFill>
                <a:latin typeface="IBM Plex Sans" panose="020B0503050203000203" pitchFamily="34" charset="0"/>
              </a:rPr>
              <a:t> </a:t>
            </a:r>
            <a:r>
              <a:rPr lang="pl-PL" sz="2000" b="1" dirty="0">
                <a:solidFill>
                  <a:srgbClr val="C80000"/>
                </a:solidFill>
                <a:latin typeface="IBM Plex Sans" panose="020B0503050203000203" pitchFamily="34" charset="0"/>
              </a:rPr>
              <a:t>w</a:t>
            </a:r>
            <a:r>
              <a:rPr lang="en-US" sz="2000" b="1" dirty="0" err="1">
                <a:solidFill>
                  <a:srgbClr val="C80000"/>
                </a:solidFill>
                <a:latin typeface="IBM Plex Sans" panose="020B0503050203000203" pitchFamily="34" charset="0"/>
              </a:rPr>
              <a:t>ymogi</a:t>
            </a:r>
            <a:endParaRPr lang="en-US" sz="2000" dirty="0">
              <a:solidFill>
                <a:srgbClr val="C80000"/>
              </a:solidFill>
              <a:latin typeface="IBM Plex Sans" charset="0"/>
              <a:ea typeface="IBM Plex Sans" charset="0"/>
              <a:cs typeface="IBM Plex Sans"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Znajomość języka angielskiego </a:t>
            </a:r>
            <a:r>
              <a:rPr lang="en-US" dirty="0"/>
              <a:t>–</a:t>
            </a:r>
            <a:r>
              <a:rPr lang="pl-PL" dirty="0"/>
              <a:t> na poziomie pozwalającym zapoznanie się z dokumentacją techniczną</a:t>
            </a:r>
            <a:endParaRPr lang="en-US" dirty="0"/>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3722486"/>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IBM Plex Sans" panose="020B0503050203000203"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324733"/>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Podstawowe pojęcia dotyczące bezpieczeństwa aplikacji internetowych</a:t>
            </a:r>
          </a:p>
          <a:p>
            <a:pPr marL="342900" indent="-342900">
              <a:buClr>
                <a:srgbClr val="C00000"/>
              </a:buClr>
              <a:buFont typeface="Courier New" panose="02070309020205020404" pitchFamily="49" charset="0"/>
              <a:buChar char="o"/>
            </a:pPr>
            <a:r>
              <a:rPr lang="pl-PL" dirty="0"/>
              <a:t>Projekty OWASP (Top 10, WSTG, ASVS, </a:t>
            </a:r>
            <a:r>
              <a:rPr lang="pl-PL" dirty="0" err="1"/>
              <a:t>cheetsheets</a:t>
            </a:r>
            <a:r>
              <a:rPr lang="pl-PL" dirty="0"/>
              <a:t>)</a:t>
            </a:r>
          </a:p>
          <a:p>
            <a:pPr marL="342900" indent="-342900">
              <a:buClr>
                <a:srgbClr val="C00000"/>
              </a:buClr>
              <a:buFont typeface="Courier New" panose="02070309020205020404" pitchFamily="49" charset="0"/>
              <a:buChar char="o"/>
            </a:pPr>
            <a:r>
              <a:rPr lang="pl-PL" dirty="0"/>
              <a:t>Zrozumienie protokołu HTTP i praca z narzędziami</a:t>
            </a:r>
          </a:p>
          <a:p>
            <a:pPr marL="342900" indent="-342900">
              <a:buClr>
                <a:srgbClr val="C00000"/>
              </a:buClr>
              <a:buFont typeface="Courier New" panose="02070309020205020404" pitchFamily="49" charset="0"/>
              <a:buChar char="o"/>
            </a:pPr>
            <a:r>
              <a:rPr lang="pl-PL" dirty="0"/>
              <a:t>Metodyka </a:t>
            </a:r>
            <a:r>
              <a:rPr lang="pl-PL" dirty="0" err="1"/>
              <a:t>pentestu</a:t>
            </a:r>
            <a:endParaRPr lang="pl-PL" dirty="0"/>
          </a:p>
          <a:p>
            <a:pPr marL="342900" indent="-342900">
              <a:buClr>
                <a:srgbClr val="C00000"/>
              </a:buClr>
              <a:buFont typeface="Courier New" panose="02070309020205020404" pitchFamily="49" charset="0"/>
              <a:buChar char="o"/>
            </a:pPr>
            <a:r>
              <a:rPr lang="pl-PL" dirty="0"/>
              <a:t>Warsztaty </a:t>
            </a:r>
            <a:r>
              <a:rPr lang="pl-PL" dirty="0" err="1"/>
              <a:t>pentestowe</a:t>
            </a:r>
            <a:endParaRPr lang="pl-PL" dirty="0"/>
          </a:p>
          <a:p>
            <a:pPr marL="342900" indent="-342900">
              <a:buClr>
                <a:srgbClr val="C00000"/>
              </a:buClr>
              <a:buFont typeface="Courier New" panose="02070309020205020404" pitchFamily="49" charset="0"/>
              <a:buChar char="o"/>
            </a:pPr>
            <a:r>
              <a:rPr lang="pl-PL" dirty="0"/>
              <a:t>Raportowanie i metodyki oceny istotności / ryzyka podatności</a:t>
            </a:r>
          </a:p>
          <a:p>
            <a:pPr marL="342900" indent="-342900">
              <a:buClr>
                <a:srgbClr val="C00000"/>
              </a:buClr>
              <a:buFont typeface="Courier New" panose="02070309020205020404" pitchFamily="49" charset="0"/>
              <a:buChar char="o"/>
            </a:pPr>
            <a:r>
              <a:rPr lang="pl-PL" dirty="0"/>
              <a:t>Zarządzanie projektem </a:t>
            </a:r>
            <a:r>
              <a:rPr lang="pl-PL" dirty="0" err="1"/>
              <a:t>pentestowym</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err="1">
                <a:solidFill>
                  <a:srgbClr val="C00000"/>
                </a:solidFill>
                <a:latin typeface="IBM Plex Sans" panose="020B0503050203000203" pitchFamily="34" charset="0"/>
              </a:rPr>
              <a:t>Długość</a:t>
            </a:r>
            <a:r>
              <a:rPr lang="en-US" sz="2000" b="1" dirty="0">
                <a:solidFill>
                  <a:srgbClr val="C00000"/>
                </a:solidFill>
                <a:latin typeface="IBM Plex Sans" panose="020B0503050203000203" pitchFamily="34" charset="0"/>
              </a:rPr>
              <a:t> </a:t>
            </a:r>
            <a:r>
              <a:rPr lang="en-US" sz="2000" b="1" dirty="0" err="1">
                <a:solidFill>
                  <a:srgbClr val="C00000"/>
                </a:solidFill>
                <a:latin typeface="IBM Plex Sans" panose="020B0503050203000203" pitchFamily="34" charset="0"/>
              </a:rPr>
              <a:t>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12 godzin</a:t>
            </a:r>
          </a:p>
          <a:p>
            <a:pPr marL="342900" indent="-342900">
              <a:buClr>
                <a:srgbClr val="C00000"/>
              </a:buClr>
              <a:buFont typeface="Courier New" panose="02070309020205020404" pitchFamily="49" charset="0"/>
              <a:buChar char="o"/>
            </a:pPr>
            <a:r>
              <a:rPr lang="pl-PL" dirty="0"/>
              <a:t>cotygodniowe spotkania</a:t>
            </a:r>
            <a:br>
              <a:rPr lang="pl-PL" dirty="0"/>
            </a:br>
            <a:r>
              <a:rPr lang="pl-PL" dirty="0"/>
              <a:t>(2-3h wykłady lub warsztaty)</a:t>
            </a:r>
            <a:endParaRPr lang="en-US" dirty="0"/>
          </a:p>
        </p:txBody>
      </p:sp>
      <p:sp>
        <p:nvSpPr>
          <p:cNvPr id="5" name="Content Placeholder 4">
            <a:extLst>
              <a:ext uri="{FF2B5EF4-FFF2-40B4-BE49-F238E27FC236}">
                <a16:creationId xmlns:a16="http://schemas.microsoft.com/office/drawing/2014/main" id="{A4E8F1E6-FFEE-4156-821A-6D17266F5C0E}"/>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982194117"/>
      </p:ext>
    </p:extLst>
  </p:cSld>
  <p:clrMapOvr>
    <a:masterClrMapping/>
  </p:clrMapOvr>
</p:sld>
</file>

<file path=ppt/theme/theme1.xml><?xml version="1.0" encoding="utf-8"?>
<a:theme xmlns:a="http://schemas.openxmlformats.org/drawingml/2006/main" name="1_COVERS">
  <a:themeElements>
    <a:clrScheme name="Custom 2">
      <a:dk1>
        <a:srgbClr val="000000"/>
      </a:dk1>
      <a:lt1>
        <a:srgbClr val="051243"/>
      </a:lt1>
      <a:dk2>
        <a:srgbClr val="F3F3F3"/>
      </a:dk2>
      <a:lt2>
        <a:srgbClr val="FFFFFF"/>
      </a:lt2>
      <a:accent1>
        <a:srgbClr val="FF0000"/>
      </a:accent1>
      <a:accent2>
        <a:srgbClr val="7030A0"/>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3790</Words>
  <Application>Microsoft Office PowerPoint</Application>
  <PresentationFormat>Custom</PresentationFormat>
  <Paragraphs>543</Paragraphs>
  <Slides>31</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.AppleSystemUIFont</vt:lpstr>
      <vt:lpstr>Arial</vt:lpstr>
      <vt:lpstr>Arial Regular</vt:lpstr>
      <vt:lpstr>Calibri</vt:lpstr>
      <vt:lpstr>Courier New</vt:lpstr>
      <vt:lpstr>IBM Plex Sans</vt:lpstr>
      <vt:lpstr>IBM Plex Sans Regular</vt:lpstr>
      <vt:lpstr>LucidaGrande</vt:lpstr>
      <vt:lpstr>Wingdings</vt:lpstr>
      <vt:lpstr>1_COVERS</vt:lpstr>
      <vt:lpstr>2_Dark Background</vt:lpstr>
      <vt:lpstr>3_Light Background</vt:lpstr>
      <vt:lpstr>4_Color Block</vt:lpstr>
      <vt:lpstr>Corporate Readiness Certificate</vt:lpstr>
      <vt:lpstr>Stream Offer Accenture </vt:lpstr>
      <vt:lpstr>PowerPoint Presentation</vt:lpstr>
      <vt:lpstr>PowerPoint Presentation</vt:lpstr>
      <vt:lpstr>Stream Offer EY </vt:lpstr>
      <vt:lpstr>PowerPoint Presentation</vt:lpstr>
      <vt:lpstr>PowerPoint Presentation</vt:lpstr>
      <vt:lpstr>PowerPoint Presentation</vt:lpstr>
      <vt:lpstr>PowerPoint Presentation</vt:lpstr>
      <vt:lpstr>Stream Offer IBM.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Stream Offer ING Tech Poland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Readiness Certificate</dc:title>
  <dc:creator>Urszula Pawlik</dc:creator>
  <cp:lastModifiedBy>Urszula Pawlik</cp:lastModifiedBy>
  <cp:revision>76</cp:revision>
  <dcterms:created xsi:type="dcterms:W3CDTF">2020-11-26T16:07:50Z</dcterms:created>
  <dcterms:modified xsi:type="dcterms:W3CDTF">2021-02-16T14:01:13Z</dcterms:modified>
</cp:coreProperties>
</file>